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63" r:id="rId4"/>
    <p:sldId id="272" r:id="rId5"/>
    <p:sldId id="274" r:id="rId6"/>
    <p:sldId id="278" r:id="rId7"/>
    <p:sldId id="279" r:id="rId8"/>
    <p:sldId id="284" r:id="rId9"/>
    <p:sldId id="289" r:id="rId10"/>
    <p:sldId id="280" r:id="rId11"/>
    <p:sldId id="264" r:id="rId12"/>
    <p:sldId id="267" r:id="rId13"/>
    <p:sldId id="283" r:id="rId14"/>
    <p:sldId id="286" r:id="rId15"/>
    <p:sldId id="282" r:id="rId16"/>
    <p:sldId id="257" r:id="rId17"/>
    <p:sldId id="268" r:id="rId18"/>
    <p:sldId id="269" r:id="rId19"/>
    <p:sldId id="281" r:id="rId20"/>
    <p:sldId id="270" r:id="rId21"/>
    <p:sldId id="273" r:id="rId22"/>
    <p:sldId id="259" r:id="rId23"/>
    <p:sldId id="290" r:id="rId24"/>
    <p:sldId id="292" r:id="rId25"/>
    <p:sldId id="29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EFF"/>
    <a:srgbClr val="F3F3F3"/>
    <a:srgbClr val="F3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94620"/>
  </p:normalViewPr>
  <p:slideViewPr>
    <p:cSldViewPr snapToGrid="0" snapToObjects="1">
      <p:cViewPr>
        <p:scale>
          <a:sx n="98" d="100"/>
          <a:sy n="98" d="100"/>
        </p:scale>
        <p:origin x="1888" y="9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27727-98A1-0D42-8F56-14248C050667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CBC43-CBB4-8D4D-9010-6F153A6A60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06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90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00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20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16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7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616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4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3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22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56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4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EA6C2-BE46-D948-B0FC-7744DD20E2B5}" type="datetimeFigureOut">
              <a:rPr kumimoji="1" lang="zh-CN" altLang="en-US" smtClean="0"/>
              <a:t>2018/11/16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263FC-4334-0940-B57A-C179E70DB6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06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0902" y="984019"/>
            <a:ext cx="9853980" cy="92333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</a:rPr>
              <a:t>造口</a:t>
            </a:r>
            <a:r>
              <a:rPr lang="en-US" altLang="zh-CN" sz="5400" dirty="0" smtClean="0">
                <a:solidFill>
                  <a:schemeClr val="bg1"/>
                </a:solidFill>
              </a:rPr>
              <a:t>App11</a:t>
            </a:r>
            <a:r>
              <a:rPr lang="zh-CN" altLang="en-US" sz="5400" dirty="0" smtClean="0">
                <a:solidFill>
                  <a:schemeClr val="bg1"/>
                </a:solidFill>
              </a:rPr>
              <a:t>月</a:t>
            </a:r>
            <a:r>
              <a:rPr lang="en-US" altLang="zh-CN" sz="5400" dirty="0" smtClean="0">
                <a:solidFill>
                  <a:schemeClr val="bg1"/>
                </a:solidFill>
              </a:rPr>
              <a:t>15</a:t>
            </a:r>
            <a:r>
              <a:rPr lang="zh-CN" altLang="en-US" sz="5400" dirty="0" smtClean="0">
                <a:solidFill>
                  <a:schemeClr val="bg1"/>
                </a:solidFill>
              </a:rPr>
              <a:t>日医护试用反馈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73484" y="2996041"/>
            <a:ext cx="352051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使用</a:t>
            </a:r>
            <a:r>
              <a:rPr lang="en-US" altLang="zh-CN" sz="2800" dirty="0" smtClean="0"/>
              <a:t>bug</a:t>
            </a:r>
            <a:r>
              <a:rPr lang="zh-CN" altLang="en-US" sz="2800" dirty="0" smtClean="0"/>
              <a:t>问题</a:t>
            </a:r>
            <a:endParaRPr lang="en-US" altLang="zh-CN" sz="2800" dirty="0" smtClean="0"/>
          </a:p>
          <a:p>
            <a:pPr marL="228600" indent="-228600">
              <a:buAutoNum type="arabicPeriod"/>
            </a:pPr>
            <a:r>
              <a:rPr lang="zh-CN" altLang="en-US" sz="2800" dirty="0" smtClean="0"/>
              <a:t> 试用可用性问题</a:t>
            </a:r>
            <a:r>
              <a:rPr lang="en-US" altLang="zh-CN" sz="2800" dirty="0" smtClean="0"/>
              <a:t> </a:t>
            </a:r>
            <a:endParaRPr lang="zh-CN" altLang="en-US" sz="2800" dirty="0" smtClean="0"/>
          </a:p>
          <a:p>
            <a:pPr marL="228600" indent="-228600">
              <a:buAutoNum type="arabicPeriod"/>
            </a:pPr>
            <a:r>
              <a:rPr lang="zh-CN" altLang="en-US" sz="2800" dirty="0" smtClean="0"/>
              <a:t> 医护试用新增问题</a:t>
            </a:r>
            <a:endParaRPr lang="en-US" altLang="zh-CN" sz="2800" dirty="0" smtClean="0"/>
          </a:p>
          <a:p>
            <a:pPr marL="228600" indent="-228600">
              <a:buAutoNum type="arabicPeriod"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未来有可能的调整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844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81636" y="2501498"/>
            <a:ext cx="946543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2.</a:t>
            </a:r>
            <a:r>
              <a:rPr lang="zh-CN" altLang="en-US" sz="5400" dirty="0" smtClean="0">
                <a:solidFill>
                  <a:schemeClr val="bg1"/>
                </a:solidFill>
              </a:rPr>
              <a:t>临床试用可用性问题（</a:t>
            </a:r>
            <a:r>
              <a:rPr lang="en-US" altLang="zh-CN" sz="5400" dirty="0" smtClean="0">
                <a:solidFill>
                  <a:schemeClr val="bg1"/>
                </a:solidFill>
              </a:rPr>
              <a:t>7</a:t>
            </a:r>
            <a:r>
              <a:rPr lang="zh-CN" altLang="en-US" sz="5400" dirty="0" smtClean="0">
                <a:solidFill>
                  <a:schemeClr val="bg1"/>
                </a:solidFill>
              </a:rPr>
              <a:t>个） </a:t>
            </a:r>
          </a:p>
        </p:txBody>
      </p:sp>
    </p:spTree>
    <p:extLst>
      <p:ext uri="{BB962C8B-B14F-4D97-AF65-F5344CB8AC3E}">
        <p14:creationId xmlns:p14="http://schemas.microsoft.com/office/powerpoint/2010/main" val="191723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429411"/>
            <a:ext cx="2543668" cy="4069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56" y="1429412"/>
            <a:ext cx="2543668" cy="4069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03" y="1429412"/>
            <a:ext cx="2543668" cy="4069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453207" y="3367942"/>
            <a:ext cx="1079380" cy="2510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51538" y="2142301"/>
            <a:ext cx="2047741" cy="10001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36566" y="2142300"/>
            <a:ext cx="2047741" cy="12256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/>
          <p:cNvCxnSpPr/>
          <p:nvPr/>
        </p:nvCxnSpPr>
        <p:spPr>
          <a:xfrm>
            <a:off x="4463290" y="5651253"/>
            <a:ext cx="0" cy="3231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54303" y="6067432"/>
            <a:ext cx="6625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选择子伤口，步数太多，医护临床上，认为时间效率上要优化。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294309" y="213457"/>
            <a:ext cx="5060116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临床试用可用性问题 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938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" y="1429411"/>
            <a:ext cx="2543668" cy="4069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294308" y="840638"/>
            <a:ext cx="11774257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调整成：从</a:t>
            </a:r>
            <a:r>
              <a:rPr lang="en-US" altLang="zh-CN" sz="2400" dirty="0" smtClean="0">
                <a:solidFill>
                  <a:schemeClr val="bg1"/>
                </a:solidFill>
              </a:rPr>
              <a:t>5</a:t>
            </a:r>
            <a:r>
              <a:rPr lang="zh-CN" altLang="en-US" sz="2400" dirty="0" smtClean="0">
                <a:solidFill>
                  <a:schemeClr val="bg1"/>
                </a:solidFill>
              </a:rPr>
              <a:t>步减少到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步完成选择，同时增加“其他</a:t>
            </a:r>
            <a:r>
              <a:rPr lang="en-US" altLang="zh-CN" sz="2400" dirty="0" smtClean="0">
                <a:solidFill>
                  <a:schemeClr val="bg1"/>
                </a:solidFill>
              </a:rPr>
              <a:t>---</a:t>
            </a:r>
            <a:r>
              <a:rPr lang="zh-CN" altLang="en-US" sz="2400" dirty="0" smtClean="0">
                <a:solidFill>
                  <a:schemeClr val="bg1"/>
                </a:solidFill>
              </a:rPr>
              <a:t>自由输入选项”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8006" y="3375966"/>
            <a:ext cx="236764" cy="176758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グループ化 303"/>
          <p:cNvGrpSpPr>
            <a:grpSpLocks noChangeAspect="1"/>
          </p:cNvGrpSpPr>
          <p:nvPr/>
        </p:nvGrpSpPr>
        <p:grpSpPr>
          <a:xfrm>
            <a:off x="330155" y="3390724"/>
            <a:ext cx="162000" cy="162000"/>
            <a:chOff x="2989580" y="2393315"/>
            <a:chExt cx="324000" cy="324000"/>
          </a:xfrm>
        </p:grpSpPr>
        <p:sp>
          <p:nvSpPr>
            <p:cNvPr id="30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1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32" name="直线箭头连接符 31"/>
          <p:cNvCxnSpPr/>
          <p:nvPr/>
        </p:nvCxnSpPr>
        <p:spPr>
          <a:xfrm>
            <a:off x="2757594" y="3405488"/>
            <a:ext cx="418310" cy="74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214014" y="3032732"/>
            <a:ext cx="236764" cy="176758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3274856" y="1429411"/>
            <a:ext cx="2543667" cy="4069868"/>
            <a:chOff x="3464861" y="1429411"/>
            <a:chExt cx="2543667" cy="406986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861" y="1429411"/>
              <a:ext cx="2543667" cy="406986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4080311" y="24656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14" b="18039"/>
            <a:stretch/>
          </p:blipFill>
          <p:spPr>
            <a:xfrm>
              <a:off x="3464861" y="3209490"/>
              <a:ext cx="2543667" cy="1902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矩形 16"/>
            <p:cNvSpPr/>
            <p:nvPr/>
          </p:nvSpPr>
          <p:spPr>
            <a:xfrm>
              <a:off x="3556436" y="2675027"/>
              <a:ext cx="2352675" cy="50180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2" name="组 21"/>
            <p:cNvGrpSpPr/>
            <p:nvPr/>
          </p:nvGrpSpPr>
          <p:grpSpPr>
            <a:xfrm>
              <a:off x="3870987" y="2570437"/>
              <a:ext cx="715114" cy="562799"/>
              <a:chOff x="9263826" y="2570437"/>
              <a:chExt cx="715114" cy="5627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9272443" y="2570437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蛇咬伤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272442" y="2693589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狗咬伤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263826" y="2824344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虫咬伤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266543" y="2956264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其他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835836" y="2621230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835836" y="2745055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011" y="2875230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839011" y="3005405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直线连接符 27"/>
            <p:cNvCxnSpPr/>
            <p:nvPr/>
          </p:nvCxnSpPr>
          <p:spPr>
            <a:xfrm>
              <a:off x="4137461" y="3084780"/>
              <a:ext cx="3492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グループ化 303"/>
            <p:cNvGrpSpPr>
              <a:grpSpLocks noChangeAspect="1"/>
            </p:cNvGrpSpPr>
            <p:nvPr/>
          </p:nvGrpSpPr>
          <p:grpSpPr>
            <a:xfrm>
              <a:off x="3797445" y="2596262"/>
              <a:ext cx="162000" cy="162000"/>
              <a:chOff x="2989580" y="2393315"/>
              <a:chExt cx="324000" cy="324000"/>
            </a:xfrm>
          </p:grpSpPr>
          <p:sp>
            <p:nvSpPr>
              <p:cNvPr id="34" name="円/楕円 27"/>
              <p:cNvSpPr/>
              <p:nvPr/>
            </p:nvSpPr>
            <p:spPr>
              <a:xfrm>
                <a:off x="2989580" y="2393315"/>
                <a:ext cx="324000" cy="324000"/>
              </a:xfrm>
              <a:prstGeom prst="ellipse">
                <a:avLst/>
              </a:prstGeom>
              <a:noFill/>
              <a:ln w="12700">
                <a:solidFill>
                  <a:srgbClr val="E707AC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rtlCol="0" anchor="ctr"/>
              <a:lstStyle/>
              <a:p>
                <a:pPr algn="ctr"/>
                <a:endParaRPr kumimoji="1" lang="ja-JP" altLang="en-US" sz="700" dirty="0">
                  <a:latin typeface="+mj-lt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35" name="円/楕円 28"/>
              <p:cNvSpPr/>
              <p:nvPr/>
            </p:nvSpPr>
            <p:spPr>
              <a:xfrm>
                <a:off x="3021330" y="2422842"/>
                <a:ext cx="252000" cy="25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707AC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rtlCol="0" anchor="ctr"/>
              <a:lstStyle/>
              <a:p>
                <a:pPr algn="ctr"/>
                <a:endParaRPr kumimoji="1" lang="ja-JP" altLang="en-US" sz="700" dirty="0">
                  <a:latin typeface="+mj-lt"/>
                  <a:ea typeface="メイリオ" pitchFamily="50" charset="-128"/>
                  <a:cs typeface="メイリオ" pitchFamily="50" charset="-128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5544376" y="20543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6403165" y="1429411"/>
            <a:ext cx="2543667" cy="4069868"/>
            <a:chOff x="6593170" y="1429411"/>
            <a:chExt cx="2543667" cy="4069868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170" y="1429411"/>
              <a:ext cx="2543667" cy="406986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9" name="矩形 38"/>
            <p:cNvSpPr/>
            <p:nvPr/>
          </p:nvSpPr>
          <p:spPr>
            <a:xfrm>
              <a:off x="7208620" y="24656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872624" y="2570437"/>
              <a:ext cx="706497" cy="17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50" dirty="0" smtClean="0">
                  <a:solidFill>
                    <a:srgbClr val="0070C0"/>
                  </a:solidFill>
                </a:rPr>
                <a:t>蛇咬伤</a:t>
              </a:r>
              <a:endParaRPr lang="en-US" altLang="zh-CN" sz="550" dirty="0" smtClean="0">
                <a:solidFill>
                  <a:srgbClr val="0070C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672685" y="20543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" name="グループ化 303"/>
            <p:cNvGrpSpPr>
              <a:grpSpLocks noChangeAspect="1"/>
            </p:cNvGrpSpPr>
            <p:nvPr/>
          </p:nvGrpSpPr>
          <p:grpSpPr>
            <a:xfrm>
              <a:off x="6993883" y="2572745"/>
              <a:ext cx="162000" cy="162000"/>
              <a:chOff x="2989580" y="2393315"/>
              <a:chExt cx="324000" cy="324000"/>
            </a:xfrm>
          </p:grpSpPr>
          <p:sp>
            <p:nvSpPr>
              <p:cNvPr id="53" name="円/楕円 27"/>
              <p:cNvSpPr/>
              <p:nvPr/>
            </p:nvSpPr>
            <p:spPr>
              <a:xfrm>
                <a:off x="2989580" y="2393315"/>
                <a:ext cx="324000" cy="324000"/>
              </a:xfrm>
              <a:prstGeom prst="ellipse">
                <a:avLst/>
              </a:prstGeom>
              <a:noFill/>
              <a:ln w="12700">
                <a:solidFill>
                  <a:srgbClr val="E707AC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rtlCol="0" anchor="ctr"/>
              <a:lstStyle/>
              <a:p>
                <a:pPr algn="ctr"/>
                <a:endParaRPr kumimoji="1" lang="ja-JP" altLang="en-US" sz="700" dirty="0">
                  <a:latin typeface="+mj-lt"/>
                  <a:ea typeface="メイリオ" pitchFamily="50" charset="-128"/>
                  <a:cs typeface="メイリオ" pitchFamily="50" charset="-128"/>
                </a:endParaRPr>
              </a:p>
            </p:txBody>
          </p:sp>
          <p:sp>
            <p:nvSpPr>
              <p:cNvPr id="54" name="円/楕円 28"/>
              <p:cNvSpPr/>
              <p:nvPr/>
            </p:nvSpPr>
            <p:spPr>
              <a:xfrm>
                <a:off x="3021330" y="2422842"/>
                <a:ext cx="252000" cy="25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707AC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36000" tIns="36000" rIns="36000" rtlCol="0" anchor="ctr"/>
              <a:lstStyle/>
              <a:p>
                <a:pPr algn="ctr"/>
                <a:endParaRPr kumimoji="1" lang="ja-JP" altLang="en-US" sz="700" dirty="0">
                  <a:latin typeface="+mj-lt"/>
                  <a:ea typeface="メイリオ" pitchFamily="50" charset="-128"/>
                  <a:cs typeface="メイリオ" pitchFamily="50" charset="-128"/>
                </a:endParaRPr>
              </a:p>
            </p:txBody>
          </p:sp>
        </p:grpSp>
      </p:grpSp>
      <p:cxnSp>
        <p:nvCxnSpPr>
          <p:cNvPr id="56" name="直线箭头连接符 55"/>
          <p:cNvCxnSpPr/>
          <p:nvPr/>
        </p:nvCxnSpPr>
        <p:spPr>
          <a:xfrm>
            <a:off x="5901689" y="3397327"/>
            <a:ext cx="418310" cy="74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 5"/>
          <p:cNvGrpSpPr/>
          <p:nvPr/>
        </p:nvGrpSpPr>
        <p:grpSpPr>
          <a:xfrm>
            <a:off x="9562282" y="1429411"/>
            <a:ext cx="2543667" cy="4069868"/>
            <a:chOff x="9524899" y="1429411"/>
            <a:chExt cx="2543667" cy="4069868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899" y="1429411"/>
              <a:ext cx="2543667" cy="406986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58" name="矩形 57"/>
            <p:cNvSpPr/>
            <p:nvPr/>
          </p:nvSpPr>
          <p:spPr>
            <a:xfrm>
              <a:off x="10140349" y="24656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14" b="18039"/>
            <a:stretch/>
          </p:blipFill>
          <p:spPr>
            <a:xfrm>
              <a:off x="9524899" y="3209490"/>
              <a:ext cx="2543667" cy="1902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矩形 59"/>
            <p:cNvSpPr/>
            <p:nvPr/>
          </p:nvSpPr>
          <p:spPr>
            <a:xfrm>
              <a:off x="9616474" y="2675027"/>
              <a:ext cx="2352675" cy="50180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9931025" y="2570437"/>
              <a:ext cx="715114" cy="562799"/>
              <a:chOff x="9263826" y="2570437"/>
              <a:chExt cx="715114" cy="562799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9272443" y="2570437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蛇咬伤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272442" y="2693589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狗咬伤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9263826" y="2824344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虫咬伤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9266543" y="2956264"/>
                <a:ext cx="706497" cy="17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55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其他</a:t>
                </a:r>
                <a:endParaRPr lang="en-US" altLang="zh-CN" sz="5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椭圆 65"/>
            <p:cNvSpPr/>
            <p:nvPr/>
          </p:nvSpPr>
          <p:spPr>
            <a:xfrm>
              <a:off x="9908846" y="2635428"/>
              <a:ext cx="53492" cy="53492"/>
            </a:xfrm>
            <a:prstGeom prst="ellipse">
              <a:avLst/>
            </a:prstGeom>
            <a:noFill/>
            <a:ln w="28575">
              <a:solidFill>
                <a:srgbClr val="3E9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9895874" y="2745055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9899049" y="2875230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9899049" y="3005405"/>
              <a:ext cx="79375" cy="79375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0" name="直线连接符 69"/>
            <p:cNvCxnSpPr/>
            <p:nvPr/>
          </p:nvCxnSpPr>
          <p:spPr>
            <a:xfrm>
              <a:off x="10197499" y="3084780"/>
              <a:ext cx="3492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/>
          </p:nvSpPr>
          <p:spPr>
            <a:xfrm>
              <a:off x="11604414" y="2054314"/>
              <a:ext cx="236764" cy="176758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75" name="直线箭头连接符 74"/>
          <p:cNvCxnSpPr/>
          <p:nvPr/>
        </p:nvCxnSpPr>
        <p:spPr>
          <a:xfrm>
            <a:off x="9067599" y="3390724"/>
            <a:ext cx="41155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2660885" y="2442556"/>
            <a:ext cx="959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点击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后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展开</a:t>
            </a:r>
            <a:endParaRPr lang="en-US" altLang="zh-CN" dirty="0" smtClean="0"/>
          </a:p>
        </p:txBody>
      </p:sp>
      <p:sp>
        <p:nvSpPr>
          <p:cNvPr id="77" name="矩形 76"/>
          <p:cNvSpPr/>
          <p:nvPr/>
        </p:nvSpPr>
        <p:spPr>
          <a:xfrm>
            <a:off x="5801170" y="2970838"/>
            <a:ext cx="959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选择</a:t>
            </a:r>
            <a:endParaRPr lang="en-US" altLang="zh-CN" dirty="0" smtClean="0"/>
          </a:p>
        </p:txBody>
      </p:sp>
      <p:sp>
        <p:nvSpPr>
          <p:cNvPr id="78" name="矩形 77"/>
          <p:cNvSpPr/>
          <p:nvPr/>
        </p:nvSpPr>
        <p:spPr>
          <a:xfrm>
            <a:off x="8931177" y="2134580"/>
            <a:ext cx="959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点击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后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修改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150406" y="5911289"/>
            <a:ext cx="9187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所有伤口类型</a:t>
            </a:r>
            <a:r>
              <a:rPr lang="en-US" altLang="zh-CN" b="1" dirty="0" smtClean="0">
                <a:solidFill>
                  <a:srgbClr val="C00000"/>
                </a:solidFill>
              </a:rPr>
              <a:t>-</a:t>
            </a:r>
            <a:r>
              <a:rPr lang="zh-CN" altLang="en-US" b="1" dirty="0" smtClean="0">
                <a:solidFill>
                  <a:srgbClr val="C00000"/>
                </a:solidFill>
              </a:rPr>
              <a:t>子类型选择，都要修改成上述步骤：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“浅部组织化脓性感染”，“糖尿病伤口”，“皮肤相关疾病溃疡”以及“造口并发症”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308" y="213457"/>
            <a:ext cx="11423209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临床试用可用性问题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5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592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294308" y="213457"/>
            <a:ext cx="11423209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临床试用可用性问题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6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6" y="935182"/>
            <a:ext cx="3344574" cy="53513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72" name="直线箭头连接符 71"/>
          <p:cNvCxnSpPr/>
          <p:nvPr/>
        </p:nvCxnSpPr>
        <p:spPr>
          <a:xfrm>
            <a:off x="3938010" y="2648422"/>
            <a:ext cx="633005" cy="11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643694" y="2463756"/>
            <a:ext cx="2529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有医护不理解这句话的意思，因此，调整成：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“拍摄健侧对比照片”</a:t>
            </a:r>
            <a:endParaRPr lang="en-US" altLang="zh-CN" dirty="0" smtClean="0"/>
          </a:p>
        </p:txBody>
      </p:sp>
      <p:sp>
        <p:nvSpPr>
          <p:cNvPr id="79" name="矩形 78"/>
          <p:cNvSpPr/>
          <p:nvPr/>
        </p:nvSpPr>
        <p:spPr>
          <a:xfrm>
            <a:off x="3148712" y="2324100"/>
            <a:ext cx="716619" cy="6486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95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294308" y="213457"/>
            <a:ext cx="11423209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2.</a:t>
            </a:r>
            <a:r>
              <a:rPr lang="zh-CN" altLang="en-US" sz="2400" dirty="0" smtClean="0">
                <a:solidFill>
                  <a:schemeClr val="bg1"/>
                </a:solidFill>
              </a:rPr>
              <a:t>临床试用可用性问题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1" y="1005132"/>
            <a:ext cx="3449683" cy="55194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1412240" y="2476500"/>
            <a:ext cx="1209040" cy="5734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2630273" y="3049947"/>
            <a:ext cx="261551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137790" y="2616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文字调整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44142" y="2564549"/>
            <a:ext cx="15696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单个伤口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多个临近伤口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zh-CN" altLang="en-US" b="1" dirty="0" smtClean="0">
                <a:solidFill>
                  <a:srgbClr val="C00000"/>
                </a:solidFill>
              </a:rPr>
              <a:t>散在性伤口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4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2220" y="2453601"/>
            <a:ext cx="89048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3.</a:t>
            </a:r>
            <a:r>
              <a:rPr lang="zh-CN" altLang="en-US" sz="5400" dirty="0" smtClean="0">
                <a:solidFill>
                  <a:schemeClr val="bg1"/>
                </a:solidFill>
              </a:rPr>
              <a:t> </a:t>
            </a:r>
            <a:r>
              <a:rPr lang="zh-CN" altLang="en-US" sz="5400" dirty="0" smtClean="0">
                <a:solidFill>
                  <a:schemeClr val="bg1"/>
                </a:solidFill>
              </a:rPr>
              <a:t>医护试用新增反馈 （</a:t>
            </a:r>
            <a:r>
              <a:rPr lang="en-US" altLang="zh-CN" sz="5400" dirty="0" smtClean="0">
                <a:solidFill>
                  <a:schemeClr val="bg1"/>
                </a:solidFill>
              </a:rPr>
              <a:t>8</a:t>
            </a:r>
            <a:r>
              <a:rPr lang="zh-CN" altLang="en-US" sz="5400" dirty="0" smtClean="0">
                <a:solidFill>
                  <a:schemeClr val="bg1"/>
                </a:solidFill>
              </a:rPr>
              <a:t>个）</a:t>
            </a:r>
          </a:p>
        </p:txBody>
      </p:sp>
    </p:spTree>
    <p:extLst>
      <p:ext uri="{BB962C8B-B14F-4D97-AF65-F5344CB8AC3E}">
        <p14:creationId xmlns:p14="http://schemas.microsoft.com/office/powerpoint/2010/main" val="65565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323064"/>
            <a:ext cx="3314605" cy="5303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294310" y="768260"/>
            <a:ext cx="6439000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调整成：改成阿拉伯数字，并新增两个选项。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7497355" y="897388"/>
            <a:ext cx="3580652" cy="5729044"/>
            <a:chOff x="7497355" y="897388"/>
            <a:chExt cx="3580652" cy="572904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355" y="897388"/>
              <a:ext cx="3580652" cy="572904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8486324" y="2668952"/>
              <a:ext cx="812055" cy="1380533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70345" y="2668953"/>
              <a:ext cx="569387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50" dirty="0" smtClean="0">
                  <a:solidFill>
                    <a:srgbClr val="717072"/>
                  </a:solidFill>
                  <a:latin typeface="Helvetica Neue" charset="0"/>
                </a:rPr>
                <a:t>选择分期</a:t>
              </a:r>
              <a:endParaRPr lang="zh-CN" altLang="en-US" sz="750" dirty="0">
                <a:solidFill>
                  <a:srgbClr val="717072"/>
                </a:solidFill>
              </a:endParaRPr>
            </a:p>
          </p:txBody>
        </p:sp>
        <p:sp>
          <p:nvSpPr>
            <p:cNvPr id="8" name="正方形/長方形 5"/>
            <p:cNvSpPr/>
            <p:nvPr/>
          </p:nvSpPr>
          <p:spPr>
            <a:xfrm>
              <a:off x="8494953" y="2865581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正方形/長方形 5"/>
            <p:cNvSpPr/>
            <p:nvPr/>
          </p:nvSpPr>
          <p:spPr>
            <a:xfrm>
              <a:off x="8494905" y="3050173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750" b="1" dirty="0" smtClea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</a:rPr>
                <a:t>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正方形/長方形 5"/>
            <p:cNvSpPr/>
            <p:nvPr/>
          </p:nvSpPr>
          <p:spPr>
            <a:xfrm>
              <a:off x="8499973" y="3246801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75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</a:rPr>
                <a:t>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正方形/長方形 5"/>
            <p:cNvSpPr/>
            <p:nvPr/>
          </p:nvSpPr>
          <p:spPr>
            <a:xfrm>
              <a:off x="8499743" y="3435848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871905" y="2624416"/>
              <a:ext cx="1521477" cy="150819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正方形/長方形 5"/>
            <p:cNvSpPr/>
            <p:nvPr/>
          </p:nvSpPr>
          <p:spPr>
            <a:xfrm>
              <a:off x="8499743" y="3632476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深部组织损伤</a:t>
              </a:r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</a:rPr>
                <a:t>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正方形/長方形 5"/>
            <p:cNvSpPr/>
            <p:nvPr/>
          </p:nvSpPr>
          <p:spPr>
            <a:xfrm>
              <a:off x="8499513" y="3821523"/>
              <a:ext cx="18334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5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不可分期</a:t>
              </a:r>
              <a:endParaRPr lang="en-US" altLang="zh-CN" sz="75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30135" y="2681750"/>
            <a:ext cx="1149284" cy="1355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4242010" y="3433118"/>
            <a:ext cx="24913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714847" y="3474534"/>
            <a:ext cx="236764" cy="176758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665559" y="2486844"/>
            <a:ext cx="172644" cy="194906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53698" y="2347045"/>
            <a:ext cx="245691" cy="277372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94309" y="213457"/>
            <a:ext cx="421170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</a:p>
        </p:txBody>
      </p:sp>
    </p:spTree>
    <p:extLst>
      <p:ext uri="{BB962C8B-B14F-4D97-AF65-F5344CB8AC3E}">
        <p14:creationId xmlns:p14="http://schemas.microsoft.com/office/powerpoint/2010/main" val="131298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310" y="768260"/>
            <a:ext cx="3977002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调整成：瘘，并有子选项。</a:t>
            </a:r>
          </a:p>
        </p:txBody>
      </p:sp>
      <p:cxnSp>
        <p:nvCxnSpPr>
          <p:cNvPr id="19" name="直线箭头连接符 18"/>
          <p:cNvCxnSpPr/>
          <p:nvPr/>
        </p:nvCxnSpPr>
        <p:spPr>
          <a:xfrm>
            <a:off x="3513810" y="3433118"/>
            <a:ext cx="7575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 65"/>
          <p:cNvGrpSpPr/>
          <p:nvPr/>
        </p:nvGrpSpPr>
        <p:grpSpPr>
          <a:xfrm>
            <a:off x="281123" y="1436911"/>
            <a:ext cx="3091296" cy="4946073"/>
            <a:chOff x="281123" y="1436911"/>
            <a:chExt cx="3091296" cy="494607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3" y="1436911"/>
              <a:ext cx="3091296" cy="49460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1" name="矩形 60"/>
            <p:cNvSpPr/>
            <p:nvPr/>
          </p:nvSpPr>
          <p:spPr>
            <a:xfrm>
              <a:off x="2487429" y="2234068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602198" y="3135308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4412703" y="1436912"/>
            <a:ext cx="3091865" cy="4946073"/>
            <a:chOff x="4412703" y="1436912"/>
            <a:chExt cx="3091865" cy="4946073"/>
          </a:xfrm>
        </p:grpSpPr>
        <p:grpSp>
          <p:nvGrpSpPr>
            <p:cNvPr id="60" name="组 59"/>
            <p:cNvGrpSpPr/>
            <p:nvPr/>
          </p:nvGrpSpPr>
          <p:grpSpPr>
            <a:xfrm>
              <a:off x="4412703" y="1436912"/>
              <a:ext cx="3091865" cy="4946073"/>
              <a:chOff x="4412703" y="1436912"/>
              <a:chExt cx="3091865" cy="4946073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2703" y="1436912"/>
                <a:ext cx="3091296" cy="49460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2" name="矩形 21"/>
              <p:cNvSpPr/>
              <p:nvPr/>
            </p:nvSpPr>
            <p:spPr>
              <a:xfrm>
                <a:off x="4860150" y="2890605"/>
                <a:ext cx="172644" cy="194906"/>
              </a:xfrm>
              <a:prstGeom prst="rect">
                <a:avLst/>
              </a:prstGeom>
              <a:solidFill>
                <a:srgbClr val="F3F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774348" y="2874642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瘘</a:t>
                </a:r>
                <a:endParaRPr lang="zh-CN" altLang="en-US" sz="75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528759" y="3081404"/>
                <a:ext cx="2859184" cy="609843"/>
              </a:xfrm>
              <a:prstGeom prst="rect">
                <a:avLst/>
              </a:prstGeom>
              <a:solidFill>
                <a:srgbClr val="F3F1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536" b="21558"/>
              <a:stretch/>
            </p:blipFill>
            <p:spPr>
              <a:xfrm>
                <a:off x="4413272" y="3691248"/>
                <a:ext cx="3091296" cy="2221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5" name="矩形 44"/>
              <p:cNvSpPr/>
              <p:nvPr/>
            </p:nvSpPr>
            <p:spPr>
              <a:xfrm>
                <a:off x="4925202" y="3042184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肠瘘</a:t>
                </a: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872012" y="3087170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925202" y="3194000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胆瘘</a:t>
                </a: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872012" y="3238986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925202" y="3352485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胰瘘</a:t>
                </a: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872012" y="33974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930677" y="3514617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其他</a:t>
                </a:r>
                <a:endParaRPr lang="en-US" altLang="zh-CN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874943" y="35569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3" name="直线连接符 52"/>
              <p:cNvCxnSpPr/>
              <p:nvPr/>
            </p:nvCxnSpPr>
            <p:spPr>
              <a:xfrm>
                <a:off x="5237647" y="3653435"/>
                <a:ext cx="42444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矩形 62"/>
            <p:cNvSpPr/>
            <p:nvPr/>
          </p:nvSpPr>
          <p:spPr>
            <a:xfrm>
              <a:off x="6620042" y="2199921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5697479" y="3731669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8" name="矩形 67"/>
          <p:cNvSpPr/>
          <p:nvPr/>
        </p:nvSpPr>
        <p:spPr>
          <a:xfrm>
            <a:off x="430135" y="2874642"/>
            <a:ext cx="1149284" cy="2154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548195" y="2884301"/>
            <a:ext cx="1149284" cy="8226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94309" y="213457"/>
            <a:ext cx="421170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</a:p>
        </p:txBody>
      </p:sp>
    </p:spTree>
    <p:extLst>
      <p:ext uri="{BB962C8B-B14F-4D97-AF65-F5344CB8AC3E}">
        <p14:creationId xmlns:p14="http://schemas.microsoft.com/office/powerpoint/2010/main" val="100349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309" y="768260"/>
            <a:ext cx="6428609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增加：风湿免疫系统疾病相关溃疡</a:t>
            </a:r>
            <a:r>
              <a:rPr lang="zh-CN" altLang="en-US" sz="2400" smtClean="0">
                <a:solidFill>
                  <a:schemeClr val="bg1"/>
                </a:solidFill>
              </a:rPr>
              <a:t>以及子选项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441749"/>
            <a:ext cx="3255271" cy="520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0" name="矩形 29"/>
          <p:cNvSpPr/>
          <p:nvPr/>
        </p:nvSpPr>
        <p:spPr>
          <a:xfrm>
            <a:off x="2599091" y="2757232"/>
            <a:ext cx="172644" cy="194906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67515" y="3723914"/>
            <a:ext cx="172644" cy="194906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/>
          <p:cNvCxnSpPr/>
          <p:nvPr/>
        </p:nvCxnSpPr>
        <p:spPr>
          <a:xfrm>
            <a:off x="3748511" y="3682338"/>
            <a:ext cx="7575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 10"/>
          <p:cNvGrpSpPr/>
          <p:nvPr/>
        </p:nvGrpSpPr>
        <p:grpSpPr>
          <a:xfrm>
            <a:off x="4818928" y="1441749"/>
            <a:ext cx="3257089" cy="5208433"/>
            <a:chOff x="4818928" y="1441749"/>
            <a:chExt cx="3257089" cy="520843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746" y="1441749"/>
              <a:ext cx="3255271" cy="52084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矩形 36"/>
            <p:cNvSpPr/>
            <p:nvPr/>
          </p:nvSpPr>
          <p:spPr>
            <a:xfrm>
              <a:off x="6513499" y="3763108"/>
              <a:ext cx="99646" cy="9964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580908" y="3718765"/>
              <a:ext cx="126188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 Neue" charset="0"/>
                </a:rPr>
                <a:t>风湿免疫系统</a:t>
              </a:r>
              <a:r>
                <a:rPr lang="zh-CN" altLang="en-US" sz="70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 Neue" charset="0"/>
                </a:rPr>
                <a:t>疾病相关溃疡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125528" y="2757232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193952" y="3723914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803" y="3755255"/>
              <a:ext cx="141038" cy="13222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939644" y="3965138"/>
              <a:ext cx="3015657" cy="8144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6647685" y="3918820"/>
              <a:ext cx="917264" cy="664793"/>
              <a:chOff x="4872012" y="3042184"/>
              <a:chExt cx="917264" cy="664793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925202" y="3042184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痛风</a:t>
                </a: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872012" y="3087170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4925202" y="3194000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皮肌炎</a:t>
                </a: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872012" y="3238986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925202" y="3352485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血管炎</a:t>
                </a: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4872012" y="33974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930677" y="3514617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硬皮病</a:t>
                </a: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874943" y="35569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6706350" y="4552740"/>
              <a:ext cx="858599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其他</a:t>
              </a:r>
            </a:p>
          </p:txBody>
        </p:sp>
        <p:sp>
          <p:nvSpPr>
            <p:cNvPr id="92" name="椭圆 91"/>
            <p:cNvSpPr/>
            <p:nvPr/>
          </p:nvSpPr>
          <p:spPr>
            <a:xfrm>
              <a:off x="6650616" y="4595094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3" name="直线连接符 92"/>
            <p:cNvCxnSpPr/>
            <p:nvPr/>
          </p:nvCxnSpPr>
          <p:spPr>
            <a:xfrm>
              <a:off x="6989393" y="4677323"/>
              <a:ext cx="4244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90" b="26260"/>
            <a:stretch/>
          </p:blipFill>
          <p:spPr>
            <a:xfrm>
              <a:off x="4820746" y="4812744"/>
              <a:ext cx="3255271" cy="1278666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4818928" y="4552740"/>
              <a:ext cx="120716" cy="311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5" name="矩形 94"/>
          <p:cNvSpPr/>
          <p:nvPr/>
        </p:nvSpPr>
        <p:spPr>
          <a:xfrm>
            <a:off x="2024449" y="3723914"/>
            <a:ext cx="1149284" cy="2154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6403868" y="3713495"/>
            <a:ext cx="1438924" cy="10316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94309" y="213457"/>
            <a:ext cx="421170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</a:p>
        </p:txBody>
      </p:sp>
    </p:spTree>
    <p:extLst>
      <p:ext uri="{BB962C8B-B14F-4D97-AF65-F5344CB8AC3E}">
        <p14:creationId xmlns:p14="http://schemas.microsoft.com/office/powerpoint/2010/main" val="98692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4309" y="768260"/>
            <a:ext cx="6428609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去掉：皮肤病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两个选项，以及更改文字。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441749"/>
            <a:ext cx="3255271" cy="520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1987062" y="3763108"/>
            <a:ext cx="99646" cy="996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54471" y="3718765"/>
            <a:ext cx="12618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</a:rPr>
              <a:t>风湿免疫系统</a:t>
            </a:r>
            <a:r>
              <a:rPr lang="zh-CN" altLang="en-US" sz="7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</a:rPr>
              <a:t>疾病相关溃疡</a:t>
            </a:r>
            <a:endParaRPr lang="zh-CN" altLang="en-US" sz="7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99091" y="2757232"/>
            <a:ext cx="172644" cy="194906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67515" y="3723914"/>
            <a:ext cx="172644" cy="194906"/>
          </a:xfrm>
          <a:prstGeom prst="rect">
            <a:avLst/>
          </a:prstGeom>
          <a:solidFill>
            <a:srgbClr val="F3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/>
          <p:cNvCxnSpPr/>
          <p:nvPr/>
        </p:nvCxnSpPr>
        <p:spPr>
          <a:xfrm>
            <a:off x="3748511" y="3682338"/>
            <a:ext cx="7575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49579" y="3694339"/>
            <a:ext cx="1149284" cy="2154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4818928" y="1441749"/>
            <a:ext cx="3257089" cy="5208433"/>
            <a:chOff x="4818928" y="1441749"/>
            <a:chExt cx="3257089" cy="520843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746" y="1441749"/>
              <a:ext cx="3255271" cy="520843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矩形 36"/>
            <p:cNvSpPr/>
            <p:nvPr/>
          </p:nvSpPr>
          <p:spPr>
            <a:xfrm>
              <a:off x="6513499" y="3763108"/>
              <a:ext cx="99646" cy="9964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580908" y="3718765"/>
              <a:ext cx="126188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 Neue" charset="0"/>
                </a:rPr>
                <a:t>风湿免疫系统</a:t>
              </a:r>
              <a:r>
                <a:rPr lang="zh-CN" altLang="en-US" sz="70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 Neue" charset="0"/>
                </a:rPr>
                <a:t>疾病相关溃疡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125528" y="2757232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193952" y="3723914"/>
              <a:ext cx="172644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18" y="3743645"/>
              <a:ext cx="141038" cy="13222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939644" y="3965138"/>
              <a:ext cx="3015657" cy="8144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5296975" y="3918820"/>
              <a:ext cx="917264" cy="664793"/>
              <a:chOff x="4872012" y="3042184"/>
              <a:chExt cx="917264" cy="664793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925202" y="3042184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深部真菌病</a:t>
                </a:r>
                <a:endPara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872012" y="3087170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4925202" y="3194000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大疱类疹病</a:t>
                </a: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872012" y="3238986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925202" y="3352485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皮损</a:t>
                </a: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4872012" y="33974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930677" y="3514617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湿疹</a:t>
                </a:r>
                <a:endPara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874943" y="35569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5355640" y="4552740"/>
              <a:ext cx="858599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其他</a:t>
              </a:r>
            </a:p>
          </p:txBody>
        </p:sp>
        <p:sp>
          <p:nvSpPr>
            <p:cNvPr id="92" name="椭圆 91"/>
            <p:cNvSpPr/>
            <p:nvPr/>
          </p:nvSpPr>
          <p:spPr>
            <a:xfrm>
              <a:off x="5299906" y="4595094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3" name="直线连接符 92"/>
            <p:cNvCxnSpPr/>
            <p:nvPr/>
          </p:nvCxnSpPr>
          <p:spPr>
            <a:xfrm>
              <a:off x="5638683" y="4677323"/>
              <a:ext cx="4244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90" b="26260"/>
            <a:stretch/>
          </p:blipFill>
          <p:spPr>
            <a:xfrm>
              <a:off x="4820746" y="4812744"/>
              <a:ext cx="3255271" cy="1278666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矩形 9"/>
            <p:cNvSpPr/>
            <p:nvPr/>
          </p:nvSpPr>
          <p:spPr>
            <a:xfrm>
              <a:off x="4818928" y="4552740"/>
              <a:ext cx="120716" cy="311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282600" y="3725597"/>
              <a:ext cx="911351" cy="194906"/>
            </a:xfrm>
            <a:prstGeom prst="rect">
              <a:avLst/>
            </a:prstGeom>
            <a:solidFill>
              <a:srgbClr val="F3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211868" y="3709728"/>
              <a:ext cx="5437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Helvetica Neue" charset="0"/>
                </a:rPr>
                <a:t>皮肤疾病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984618" y="3712850"/>
              <a:ext cx="1438924" cy="10316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294309" y="213457"/>
            <a:ext cx="421170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>
                <a:solidFill>
                  <a:schemeClr val="bg1"/>
                </a:solidFill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</a:p>
        </p:txBody>
      </p:sp>
    </p:spTree>
    <p:extLst>
      <p:ext uri="{BB962C8B-B14F-4D97-AF65-F5344CB8AC3E}">
        <p14:creationId xmlns:p14="http://schemas.microsoft.com/office/powerpoint/2010/main" val="189095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3166" y="2181458"/>
            <a:ext cx="868819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5400" dirty="0" smtClean="0">
                <a:solidFill>
                  <a:schemeClr val="bg1"/>
                </a:solidFill>
              </a:rPr>
              <a:t> </a:t>
            </a:r>
            <a:r>
              <a:rPr lang="en-US" altLang="zh-CN" sz="5400" dirty="0" smtClean="0">
                <a:solidFill>
                  <a:schemeClr val="bg1"/>
                </a:solidFill>
              </a:rPr>
              <a:t>App</a:t>
            </a:r>
            <a:r>
              <a:rPr lang="zh-CN" altLang="en-US" sz="5400" dirty="0" smtClean="0">
                <a:solidFill>
                  <a:schemeClr val="bg1"/>
                </a:solidFill>
              </a:rPr>
              <a:t>使用</a:t>
            </a:r>
            <a:r>
              <a:rPr lang="en-US" altLang="zh-CN" sz="5400" dirty="0" smtClean="0">
                <a:solidFill>
                  <a:schemeClr val="bg1"/>
                </a:solidFill>
              </a:rPr>
              <a:t>bug</a:t>
            </a:r>
            <a:r>
              <a:rPr lang="zh-CN" altLang="en-US" sz="5400" dirty="0" smtClean="0">
                <a:solidFill>
                  <a:schemeClr val="bg1"/>
                </a:solidFill>
              </a:rPr>
              <a:t>问题（</a:t>
            </a:r>
            <a:r>
              <a:rPr lang="en-US" altLang="zh-CN" sz="5400" dirty="0" smtClean="0">
                <a:solidFill>
                  <a:schemeClr val="bg1"/>
                </a:solidFill>
              </a:rPr>
              <a:t>12</a:t>
            </a:r>
            <a:r>
              <a:rPr lang="zh-CN" altLang="en-US" sz="5400" dirty="0" smtClean="0">
                <a:solidFill>
                  <a:schemeClr val="bg1"/>
                </a:solidFill>
              </a:rPr>
              <a:t>个）</a:t>
            </a:r>
            <a:endParaRPr lang="en-US" altLang="zh-CN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9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7" y="1328057"/>
            <a:ext cx="3311072" cy="5297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669321" y="2703739"/>
            <a:ext cx="1149284" cy="2154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27264" y="2997653"/>
            <a:ext cx="974422" cy="4204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3835596" y="3236024"/>
            <a:ext cx="75750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94309" y="768260"/>
            <a:ext cx="7955099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造口并发症，删除“处理”两字，</a:t>
            </a:r>
            <a:r>
              <a:rPr lang="zh-CN" altLang="en-US" sz="2400" smtClean="0">
                <a:solidFill>
                  <a:schemeClr val="bg1"/>
                </a:solidFill>
              </a:rPr>
              <a:t>并增加“其他”选项。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4938336" y="1323063"/>
            <a:ext cx="3311072" cy="5297715"/>
            <a:chOff x="4938336" y="1323063"/>
            <a:chExt cx="3311072" cy="529771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36" y="1323063"/>
              <a:ext cx="3311072" cy="52977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4938336" y="3600079"/>
              <a:ext cx="3311072" cy="2463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074994" y="3500455"/>
              <a:ext cx="2409307" cy="124509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6877749" y="3011515"/>
              <a:ext cx="311081" cy="22450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369740" y="3182202"/>
              <a:ext cx="629774" cy="35739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6116142" y="2703739"/>
              <a:ext cx="275370" cy="198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" name="组 47"/>
            <p:cNvGrpSpPr/>
            <p:nvPr/>
          </p:nvGrpSpPr>
          <p:grpSpPr>
            <a:xfrm>
              <a:off x="6362587" y="3207200"/>
              <a:ext cx="917264" cy="664793"/>
              <a:chOff x="4872012" y="3042184"/>
              <a:chExt cx="917264" cy="664793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4925202" y="3042184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造口刺激性皮炎</a:t>
                </a: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872012" y="3087170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925202" y="3194000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造口过敏性皮炎</a:t>
                </a:r>
                <a:endPara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872012" y="3238986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925202" y="3352485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造口粘膜缺血坏死</a:t>
                </a:r>
                <a:endPara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872012" y="33974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930677" y="3514617"/>
                <a:ext cx="858599" cy="192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6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造口皮肤粘膜分离</a:t>
                </a:r>
                <a:endPara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4874943" y="3556971"/>
                <a:ext cx="96464" cy="96464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6421252" y="3841120"/>
              <a:ext cx="1106890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造口周围皮肤软组织感染</a:t>
              </a:r>
              <a:endParaRPr lang="zh-CN" altLang="en-US" sz="6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6365518" y="3883474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" name="直线连接符 58"/>
            <p:cNvCxnSpPr/>
            <p:nvPr/>
          </p:nvCxnSpPr>
          <p:spPr>
            <a:xfrm>
              <a:off x="6681783" y="4648139"/>
              <a:ext cx="4244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7208282" y="2943020"/>
              <a:ext cx="276019" cy="644934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421252" y="4012630"/>
              <a:ext cx="1106890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造口回缩</a:t>
              </a:r>
              <a:endParaRPr lang="zh-CN" altLang="en-US" sz="6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6365518" y="4054984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6421252" y="4178341"/>
              <a:ext cx="1106890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造口脱垂</a:t>
              </a:r>
              <a:endParaRPr lang="zh-CN" altLang="en-US" sz="6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6365518" y="4220695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416847" y="4338095"/>
              <a:ext cx="1106890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造口旁疝</a:t>
              </a:r>
              <a:endParaRPr lang="zh-CN" altLang="en-US" sz="6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6361113" y="4380449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6416847" y="4509321"/>
              <a:ext cx="1106890" cy="192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其他</a:t>
              </a:r>
              <a:endParaRPr lang="zh-CN" altLang="en-US" sz="6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6361113" y="4551675"/>
              <a:ext cx="96464" cy="96464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28" b="33424"/>
            <a:stretch/>
          </p:blipFill>
          <p:spPr>
            <a:xfrm>
              <a:off x="4938336" y="4791366"/>
              <a:ext cx="3311072" cy="126336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0" name="矩形 69"/>
          <p:cNvSpPr/>
          <p:nvPr/>
        </p:nvSpPr>
        <p:spPr>
          <a:xfrm>
            <a:off x="294309" y="213457"/>
            <a:ext cx="4211704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5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</a:p>
        </p:txBody>
      </p:sp>
      <p:sp>
        <p:nvSpPr>
          <p:cNvPr id="71" name="矩形 70"/>
          <p:cNvSpPr/>
          <p:nvPr/>
        </p:nvSpPr>
        <p:spPr>
          <a:xfrm>
            <a:off x="5005827" y="2703739"/>
            <a:ext cx="1355285" cy="234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107056" y="2961061"/>
            <a:ext cx="770694" cy="2261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324084" y="4500704"/>
            <a:ext cx="950291" cy="2301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5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105361"/>
            <a:ext cx="3374593" cy="5399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0" name="直线箭头连接符 29"/>
          <p:cNvCxnSpPr/>
          <p:nvPr/>
        </p:nvCxnSpPr>
        <p:spPr>
          <a:xfrm>
            <a:off x="3909730" y="2789824"/>
            <a:ext cx="142584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34633" y="2318163"/>
            <a:ext cx="2276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rgbClr val="C00000"/>
                </a:solidFill>
              </a:rPr>
              <a:t>增加颜色选项</a:t>
            </a:r>
            <a:endParaRPr lang="en-US" altLang="zh-CN" dirty="0" smtClean="0"/>
          </a:p>
        </p:txBody>
      </p:sp>
      <p:cxnSp>
        <p:nvCxnSpPr>
          <p:cNvPr id="34" name="直线箭头连接符 33"/>
          <p:cNvCxnSpPr/>
          <p:nvPr/>
        </p:nvCxnSpPr>
        <p:spPr>
          <a:xfrm>
            <a:off x="3909730" y="5214066"/>
            <a:ext cx="142584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834633" y="4513768"/>
            <a:ext cx="2276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增加伤口边缘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选项</a:t>
            </a:r>
            <a:endParaRPr lang="en-US" altLang="zh-CN" dirty="0" smtClean="0"/>
          </a:p>
        </p:txBody>
      </p:sp>
      <p:grpSp>
        <p:nvGrpSpPr>
          <p:cNvPr id="79" name="组 78"/>
          <p:cNvGrpSpPr/>
          <p:nvPr/>
        </p:nvGrpSpPr>
        <p:grpSpPr>
          <a:xfrm>
            <a:off x="5674447" y="1105361"/>
            <a:ext cx="3529612" cy="5399348"/>
            <a:chOff x="5674447" y="1105361"/>
            <a:chExt cx="3529612" cy="5399348"/>
          </a:xfrm>
        </p:grpSpPr>
        <p:grpSp>
          <p:nvGrpSpPr>
            <p:cNvPr id="33" name="组 32"/>
            <p:cNvGrpSpPr/>
            <p:nvPr/>
          </p:nvGrpSpPr>
          <p:grpSpPr>
            <a:xfrm>
              <a:off x="5674449" y="1105361"/>
              <a:ext cx="3529610" cy="5399348"/>
              <a:chOff x="5674449" y="1105361"/>
              <a:chExt cx="3529610" cy="539934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4449" y="1105361"/>
                <a:ext cx="3374593" cy="539934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0" name="矩形 9"/>
              <p:cNvSpPr/>
              <p:nvPr/>
            </p:nvSpPr>
            <p:spPr>
              <a:xfrm>
                <a:off x="5791057" y="2150918"/>
                <a:ext cx="3106882" cy="238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0" name="组 19"/>
              <p:cNvGrpSpPr/>
              <p:nvPr/>
            </p:nvGrpSpPr>
            <p:grpSpPr>
              <a:xfrm>
                <a:off x="5816757" y="2159201"/>
                <a:ext cx="760180" cy="215444"/>
                <a:chOff x="6052427" y="2159201"/>
                <a:chExt cx="760180" cy="21544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6106110" y="2159201"/>
                  <a:ext cx="706497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75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淡红</a:t>
                  </a:r>
                  <a:endParaRPr lang="en-US" altLang="zh-CN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6052427" y="2220220"/>
                  <a:ext cx="100386" cy="100386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9" name="组 18"/>
              <p:cNvGrpSpPr/>
              <p:nvPr/>
            </p:nvGrpSpPr>
            <p:grpSpPr>
              <a:xfrm>
                <a:off x="6452433" y="2159201"/>
                <a:ext cx="760180" cy="215444"/>
                <a:chOff x="6672497" y="2150918"/>
                <a:chExt cx="760180" cy="215444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6726180" y="2150918"/>
                  <a:ext cx="706497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75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淡黄</a:t>
                  </a:r>
                  <a:endParaRPr lang="en-US" altLang="zh-CN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672497" y="2211937"/>
                  <a:ext cx="100386" cy="100386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7160563" y="2162074"/>
                <a:ext cx="760180" cy="215444"/>
                <a:chOff x="6672497" y="2150918"/>
                <a:chExt cx="760180" cy="21544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6726180" y="2150918"/>
                  <a:ext cx="706497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75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黄色</a:t>
                  </a:r>
                  <a:endParaRPr lang="en-US" altLang="zh-CN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6672497" y="2211937"/>
                  <a:ext cx="100386" cy="100386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4" name="组 23"/>
              <p:cNvGrpSpPr/>
              <p:nvPr/>
            </p:nvGrpSpPr>
            <p:grpSpPr>
              <a:xfrm>
                <a:off x="7853716" y="2162074"/>
                <a:ext cx="760180" cy="215444"/>
                <a:chOff x="6672497" y="2150918"/>
                <a:chExt cx="760180" cy="21544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726180" y="2150918"/>
                  <a:ext cx="706497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75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绿色</a:t>
                  </a:r>
                  <a:endParaRPr lang="en-US" altLang="zh-CN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6672497" y="2211937"/>
                  <a:ext cx="100386" cy="100386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7" name="组 26"/>
              <p:cNvGrpSpPr/>
              <p:nvPr/>
            </p:nvGrpSpPr>
            <p:grpSpPr>
              <a:xfrm>
                <a:off x="8443879" y="2156758"/>
                <a:ext cx="760180" cy="215444"/>
                <a:chOff x="6672497" y="2150918"/>
                <a:chExt cx="760180" cy="21544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6726180" y="2150918"/>
                  <a:ext cx="706497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75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黄褐色</a:t>
                  </a:r>
                  <a:endParaRPr lang="en-US" altLang="zh-CN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6672497" y="2211937"/>
                  <a:ext cx="100386" cy="100386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53" name="矩形 52"/>
            <p:cNvSpPr/>
            <p:nvPr/>
          </p:nvSpPr>
          <p:spPr>
            <a:xfrm>
              <a:off x="5788507" y="2150918"/>
              <a:ext cx="3106882" cy="450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5814207" y="2159201"/>
              <a:ext cx="760180" cy="215444"/>
              <a:chOff x="6052427" y="2159201"/>
              <a:chExt cx="760180" cy="215444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106110" y="2159201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淡红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052427" y="2220220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5" name="组 54"/>
            <p:cNvGrpSpPr/>
            <p:nvPr/>
          </p:nvGrpSpPr>
          <p:grpSpPr>
            <a:xfrm>
              <a:off x="6948712" y="2159201"/>
              <a:ext cx="760180" cy="215444"/>
              <a:chOff x="6672497" y="2150918"/>
              <a:chExt cx="760180" cy="215444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6726180" y="215091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淡黄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672497" y="2211937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 55"/>
            <p:cNvGrpSpPr/>
            <p:nvPr/>
          </p:nvGrpSpPr>
          <p:grpSpPr>
            <a:xfrm>
              <a:off x="8072104" y="2162074"/>
              <a:ext cx="760180" cy="215444"/>
              <a:chOff x="6672497" y="2150918"/>
              <a:chExt cx="760180" cy="215444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6726180" y="215091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黄色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672497" y="2211937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7" name="组 56"/>
            <p:cNvGrpSpPr/>
            <p:nvPr/>
          </p:nvGrpSpPr>
          <p:grpSpPr>
            <a:xfrm>
              <a:off x="5814207" y="2372202"/>
              <a:ext cx="760180" cy="215444"/>
              <a:chOff x="6672497" y="2150918"/>
              <a:chExt cx="760180" cy="21544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6726180" y="215091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绿色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6672497" y="2211937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8" name="组 57"/>
            <p:cNvGrpSpPr/>
            <p:nvPr/>
          </p:nvGrpSpPr>
          <p:grpSpPr>
            <a:xfrm>
              <a:off x="6948712" y="2376358"/>
              <a:ext cx="760180" cy="215444"/>
              <a:chOff x="6672497" y="2150918"/>
              <a:chExt cx="760180" cy="215444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6726180" y="215091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黄褐色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6672497" y="2211937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28" b="40250"/>
            <a:stretch/>
          </p:blipFill>
          <p:spPr>
            <a:xfrm>
              <a:off x="5674449" y="2603576"/>
              <a:ext cx="3374593" cy="19503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1" b="29852"/>
            <a:stretch/>
          </p:blipFill>
          <p:spPr>
            <a:xfrm>
              <a:off x="5674448" y="4525689"/>
              <a:ext cx="3374593" cy="5581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矩形 69"/>
            <p:cNvSpPr/>
            <p:nvPr/>
          </p:nvSpPr>
          <p:spPr>
            <a:xfrm>
              <a:off x="5674447" y="4839300"/>
              <a:ext cx="3374594" cy="513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4" name="组 73"/>
            <p:cNvGrpSpPr/>
            <p:nvPr/>
          </p:nvGrpSpPr>
          <p:grpSpPr>
            <a:xfrm>
              <a:off x="5814207" y="4822459"/>
              <a:ext cx="760180" cy="215444"/>
              <a:chOff x="9442349" y="4766538"/>
              <a:chExt cx="760180" cy="215444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496032" y="476653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附着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442349" y="4827557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1" name="组 40"/>
            <p:cNvGrpSpPr/>
            <p:nvPr/>
          </p:nvGrpSpPr>
          <p:grpSpPr>
            <a:xfrm>
              <a:off x="6948712" y="4808447"/>
              <a:ext cx="760180" cy="215444"/>
              <a:chOff x="5985488" y="4799442"/>
              <a:chExt cx="760180" cy="215444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039171" y="4799442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非附着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985488" y="4860461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2" name="组 41"/>
            <p:cNvGrpSpPr/>
            <p:nvPr/>
          </p:nvGrpSpPr>
          <p:grpSpPr>
            <a:xfrm>
              <a:off x="8072104" y="4803392"/>
              <a:ext cx="760180" cy="215444"/>
              <a:chOff x="5985488" y="4799442"/>
              <a:chExt cx="760180" cy="21544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6039171" y="4799442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卷边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5985488" y="4860461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5" name="组 44"/>
            <p:cNvGrpSpPr/>
            <p:nvPr/>
          </p:nvGrpSpPr>
          <p:grpSpPr>
            <a:xfrm>
              <a:off x="5804904" y="5085118"/>
              <a:ext cx="769483" cy="215444"/>
              <a:chOff x="5985488" y="4818188"/>
              <a:chExt cx="769483" cy="215444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6048474" y="481818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上皮化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985488" y="4860461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 47"/>
            <p:cNvGrpSpPr/>
            <p:nvPr/>
          </p:nvGrpSpPr>
          <p:grpSpPr>
            <a:xfrm>
              <a:off x="6948712" y="5085118"/>
              <a:ext cx="769483" cy="215444"/>
              <a:chOff x="5985488" y="4818188"/>
              <a:chExt cx="769483" cy="215444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048474" y="481818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不规则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985488" y="4860461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5" name="组 74"/>
            <p:cNvGrpSpPr/>
            <p:nvPr/>
          </p:nvGrpSpPr>
          <p:grpSpPr>
            <a:xfrm>
              <a:off x="8072228" y="5080553"/>
              <a:ext cx="769483" cy="215444"/>
              <a:chOff x="5985488" y="4818188"/>
              <a:chExt cx="769483" cy="215444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6048474" y="4818188"/>
                <a:ext cx="706497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7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增厚</a:t>
                </a:r>
                <a:endParaRPr lang="en-US" altLang="zh-CN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985488" y="4860461"/>
                <a:ext cx="100386" cy="100386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862" b="16692"/>
            <a:stretch/>
          </p:blipFill>
          <p:spPr>
            <a:xfrm>
              <a:off x="5677649" y="5302806"/>
              <a:ext cx="3374593" cy="672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1" name="矩形 80"/>
          <p:cNvSpPr/>
          <p:nvPr/>
        </p:nvSpPr>
        <p:spPr>
          <a:xfrm>
            <a:off x="514369" y="1919635"/>
            <a:ext cx="3208799" cy="5135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775375" y="1962709"/>
            <a:ext cx="3208799" cy="6510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5632912" y="4509090"/>
            <a:ext cx="3416129" cy="7937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385632" y="4317863"/>
            <a:ext cx="3416129" cy="5656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294309" y="213457"/>
            <a:ext cx="513766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6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5955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219874"/>
            <a:ext cx="3458198" cy="55331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32" y="1219874"/>
            <a:ext cx="3458198" cy="55331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8" name="组 7"/>
          <p:cNvGrpSpPr/>
          <p:nvPr/>
        </p:nvGrpSpPr>
        <p:grpSpPr>
          <a:xfrm>
            <a:off x="8701422" y="3506742"/>
            <a:ext cx="788029" cy="215444"/>
            <a:chOff x="7280253" y="3267256"/>
            <a:chExt cx="788029" cy="215444"/>
          </a:xfrm>
        </p:grpSpPr>
        <p:sp>
          <p:nvSpPr>
            <p:cNvPr id="4" name="矩形 3"/>
            <p:cNvSpPr/>
            <p:nvPr/>
          </p:nvSpPr>
          <p:spPr>
            <a:xfrm>
              <a:off x="7361785" y="3267256"/>
              <a:ext cx="70649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其他</a:t>
              </a:r>
              <a:endParaRPr lang="en-US" altLang="zh-CN" sz="75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280253" y="3318416"/>
              <a:ext cx="100386" cy="100386"/>
            </a:xfrm>
            <a:prstGeom prst="ellipse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7692272" y="3418802"/>
              <a:ext cx="3760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2466910" y="3459859"/>
            <a:ext cx="1137730" cy="396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44576" y="3409666"/>
            <a:ext cx="1137730" cy="3968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4065982" y="3696661"/>
            <a:ext cx="142584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134877" y="3011957"/>
            <a:ext cx="1448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清洗液增加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其他选项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294309" y="213457"/>
            <a:ext cx="384056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医护试用新增反馈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8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50045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2220" y="2453601"/>
            <a:ext cx="890482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4.</a:t>
            </a:r>
            <a:r>
              <a:rPr lang="zh-CN" altLang="en-US" sz="5400" dirty="0" smtClean="0">
                <a:solidFill>
                  <a:schemeClr val="bg1"/>
                </a:solidFill>
              </a:rPr>
              <a:t> 未来有可能的调整 （</a:t>
            </a:r>
            <a:r>
              <a:rPr lang="en-US" altLang="zh-CN" sz="5400" dirty="0" smtClean="0">
                <a:solidFill>
                  <a:schemeClr val="bg1"/>
                </a:solidFill>
              </a:rPr>
              <a:t>2</a:t>
            </a:r>
            <a:r>
              <a:rPr lang="zh-CN" altLang="en-US" sz="5400" dirty="0" smtClean="0">
                <a:solidFill>
                  <a:schemeClr val="bg1"/>
                </a:solidFill>
              </a:rPr>
              <a:t>处）</a:t>
            </a:r>
            <a:endParaRPr lang="zh-CN" altLang="en-US" sz="5400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2182" y="3677717"/>
            <a:ext cx="3032012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5400" smtClean="0">
                <a:solidFill>
                  <a:schemeClr val="bg1"/>
                </a:solidFill>
              </a:rPr>
              <a:t>尚未确认</a:t>
            </a:r>
            <a:endParaRPr lang="zh-CN" alt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2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4308" y="213457"/>
            <a:ext cx="478765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4.</a:t>
            </a:r>
            <a:r>
              <a:rPr lang="zh-CN" altLang="en-US" sz="2400" dirty="0" smtClean="0">
                <a:solidFill>
                  <a:schemeClr val="bg1"/>
                </a:solidFill>
              </a:rPr>
              <a:t> 未来有可能的调整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8" y="1973747"/>
            <a:ext cx="2164556" cy="3463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" name="直线箭头连接符 4"/>
          <p:cNvCxnSpPr/>
          <p:nvPr/>
        </p:nvCxnSpPr>
        <p:spPr>
          <a:xfrm>
            <a:off x="2477212" y="3527298"/>
            <a:ext cx="42600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35670" y="1535852"/>
            <a:ext cx="1555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这个界面删除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6066464" y="1405890"/>
            <a:ext cx="2957374" cy="4676346"/>
            <a:chOff x="7980764" y="1085850"/>
            <a:chExt cx="2957374" cy="4676346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484" y="1085850"/>
              <a:ext cx="2922716" cy="46763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0" name="矩形 29"/>
            <p:cNvSpPr/>
            <p:nvPr/>
          </p:nvSpPr>
          <p:spPr>
            <a:xfrm>
              <a:off x="8011893" y="1608348"/>
              <a:ext cx="2920307" cy="35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8061030" y="1594493"/>
              <a:ext cx="452388" cy="151493"/>
            </a:xfrm>
            <a:prstGeom prst="roundRect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/>
            <p:cNvCxnSpPr/>
            <p:nvPr/>
          </p:nvCxnSpPr>
          <p:spPr>
            <a:xfrm>
              <a:off x="8011893" y="1737431"/>
              <a:ext cx="2926245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8061030" y="1555811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伤口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551545" y="1608348"/>
              <a:ext cx="97260" cy="97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473819" y="1545985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238028" y="2133302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592838" y="1553772"/>
              <a:ext cx="158908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smtClean="0"/>
                <a:t>新增身体其他处伤口记录</a:t>
              </a:r>
              <a:endParaRPr lang="en-US" altLang="zh-CN" sz="700" dirty="0" smtClean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7980764" y="1772016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伤口类型录入</a:t>
              </a:r>
              <a:endParaRPr lang="en-US" altLang="zh-CN" sz="700" dirty="0" smtClean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772331" y="1764563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>
                  <a:solidFill>
                    <a:srgbClr val="3E9EFF"/>
                  </a:solidFill>
                </a:rPr>
                <a:t>伤口图像与信息录入</a:t>
              </a:r>
              <a:endParaRPr lang="en-US" altLang="zh-CN" sz="700" dirty="0" smtClean="0">
                <a:solidFill>
                  <a:srgbClr val="3E9EFF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891198" y="1761429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处理方式</a:t>
              </a:r>
              <a:r>
                <a:rPr lang="zh-CN" altLang="en-US" sz="700" smtClean="0"/>
                <a:t>与敷料记录</a:t>
              </a:r>
              <a:endParaRPr lang="en-US" altLang="zh-CN" sz="700" dirty="0" smtClean="0"/>
            </a:p>
          </p:txBody>
        </p:sp>
        <p:sp>
          <p:nvSpPr>
            <p:cNvPr id="41" name="三角形 40"/>
            <p:cNvSpPr/>
            <p:nvPr/>
          </p:nvSpPr>
          <p:spPr>
            <a:xfrm rot="10800000">
              <a:off x="9249380" y="1740417"/>
              <a:ext cx="68838" cy="59343"/>
            </a:xfrm>
            <a:prstGeom prst="triangle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011893" y="2017009"/>
              <a:ext cx="2908878" cy="3252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43"/>
            <p:cNvCxnSpPr/>
            <p:nvPr/>
          </p:nvCxnSpPr>
          <p:spPr>
            <a:xfrm>
              <a:off x="8840669" y="1961484"/>
              <a:ext cx="886261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15" b="11960"/>
            <a:stretch/>
          </p:blipFill>
          <p:spPr>
            <a:xfrm>
              <a:off x="8030570" y="2043376"/>
              <a:ext cx="2871589" cy="313441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组 49"/>
          <p:cNvGrpSpPr/>
          <p:nvPr/>
        </p:nvGrpSpPr>
        <p:grpSpPr>
          <a:xfrm>
            <a:off x="2971396" y="926767"/>
            <a:ext cx="10373361" cy="5155469"/>
            <a:chOff x="3588616" y="606727"/>
            <a:chExt cx="10373361" cy="515546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36" y="1085850"/>
              <a:ext cx="2922716" cy="46763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3619745" y="1608348"/>
              <a:ext cx="2920307" cy="35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668882" y="1594493"/>
              <a:ext cx="452388" cy="151493"/>
            </a:xfrm>
            <a:prstGeom prst="roundRect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3619745" y="1737431"/>
              <a:ext cx="2926245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3668882" y="1555811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伤口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159397" y="1608348"/>
              <a:ext cx="97260" cy="97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081671" y="1545985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45880" y="2133302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00690" y="1553772"/>
              <a:ext cx="149849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新增身体其他处伤口</a:t>
              </a:r>
              <a:r>
                <a:rPr lang="zh-CN" altLang="en-US" sz="700" dirty="0" smtClean="0"/>
                <a:t>记录</a:t>
              </a:r>
              <a:endParaRPr lang="en-US" altLang="zh-CN" sz="700" dirty="0" smtClean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88616" y="1772016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>
                  <a:solidFill>
                    <a:srgbClr val="3E9EFF"/>
                  </a:solidFill>
                </a:rPr>
                <a:t>伤口类型录入</a:t>
              </a:r>
              <a:endParaRPr lang="en-US" altLang="zh-CN" sz="700" dirty="0" smtClean="0">
                <a:solidFill>
                  <a:srgbClr val="3E9EFF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80183" y="1764563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伤口图像与信息录入</a:t>
              </a:r>
              <a:endParaRPr lang="en-US" altLang="zh-CN" sz="700" dirty="0" smtClean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99050" y="1761429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处理方式</a:t>
              </a:r>
              <a:r>
                <a:rPr lang="zh-CN" altLang="en-US" sz="700" smtClean="0"/>
                <a:t>与敷料记录</a:t>
              </a:r>
              <a:endParaRPr lang="en-US" altLang="zh-CN" sz="700" dirty="0" smtClean="0"/>
            </a:p>
          </p:txBody>
        </p:sp>
        <p:sp>
          <p:nvSpPr>
            <p:cNvPr id="20" name="三角形 19"/>
            <p:cNvSpPr/>
            <p:nvPr/>
          </p:nvSpPr>
          <p:spPr>
            <a:xfrm rot="10800000">
              <a:off x="3870986" y="1740417"/>
              <a:ext cx="68838" cy="59343"/>
            </a:xfrm>
            <a:prstGeom prst="triangle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612007" y="2017009"/>
              <a:ext cx="2916616" cy="3252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2" r="48788" b="78127"/>
            <a:stretch/>
          </p:blipFill>
          <p:spPr>
            <a:xfrm>
              <a:off x="3649621" y="2021623"/>
              <a:ext cx="1405936" cy="824097"/>
            </a:xfrm>
            <a:prstGeom prst="rect">
              <a:avLst/>
            </a:prstGeom>
          </p:spPr>
        </p:pic>
        <p:cxnSp>
          <p:nvCxnSpPr>
            <p:cNvPr id="23" name="直线连接符 22"/>
            <p:cNvCxnSpPr/>
            <p:nvPr/>
          </p:nvCxnSpPr>
          <p:spPr>
            <a:xfrm>
              <a:off x="3649621" y="1961484"/>
              <a:ext cx="607036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4745493" y="606727"/>
              <a:ext cx="92164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</a:rPr>
                <a:t>伤口类型录入转移到“伤口记录”，同时增加“新增伤口”按钮。</a:t>
              </a:r>
              <a:endParaRPr lang="en-US" altLang="zh-CN" dirty="0" smtClean="0"/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9092423" y="1405890"/>
            <a:ext cx="2957374" cy="4676346"/>
            <a:chOff x="7980764" y="1085850"/>
            <a:chExt cx="2957374" cy="4676346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484" y="1085850"/>
              <a:ext cx="2922716" cy="46763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53" name="矩形 52"/>
            <p:cNvSpPr/>
            <p:nvPr/>
          </p:nvSpPr>
          <p:spPr>
            <a:xfrm>
              <a:off x="8011893" y="1608348"/>
              <a:ext cx="2920307" cy="358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8061030" y="1594493"/>
              <a:ext cx="452388" cy="151493"/>
            </a:xfrm>
            <a:prstGeom prst="roundRect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" name="直线连接符 54"/>
            <p:cNvCxnSpPr/>
            <p:nvPr/>
          </p:nvCxnSpPr>
          <p:spPr>
            <a:xfrm>
              <a:off x="8011893" y="1737431"/>
              <a:ext cx="2926245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8061030" y="1555811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</a:rPr>
                <a:t>伤口</a:t>
              </a:r>
              <a:r>
                <a:rPr lang="en-US" altLang="zh-CN" sz="800" dirty="0" smtClean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551545" y="1608348"/>
              <a:ext cx="97260" cy="97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473819" y="1545985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9238028" y="2133302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smtClean="0">
                  <a:solidFill>
                    <a:schemeClr val="bg1"/>
                  </a:solidFill>
                </a:rPr>
                <a:t>+</a:t>
              </a:r>
              <a:endParaRPr lang="en-US" altLang="zh-CN" sz="8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592838" y="1553772"/>
              <a:ext cx="140959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新增身体其他处伤口记录</a:t>
              </a:r>
              <a:endParaRPr lang="en-US" altLang="zh-CN" sz="700" dirty="0" smtClean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7980764" y="1772016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伤口类型录入</a:t>
              </a:r>
              <a:endParaRPr lang="en-US" altLang="zh-CN" sz="700" dirty="0" smtClean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8772331" y="1764563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伤口图像与信息录入</a:t>
              </a:r>
              <a:endParaRPr lang="en-US" altLang="zh-CN" sz="700" dirty="0" smtClean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9891198" y="1761429"/>
              <a:ext cx="104453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>
                  <a:solidFill>
                    <a:srgbClr val="3E9EFF"/>
                  </a:solidFill>
                </a:rPr>
                <a:t>处理方式与敷料记录</a:t>
              </a:r>
              <a:endParaRPr lang="en-US" altLang="zh-CN" sz="700" dirty="0" smtClean="0">
                <a:solidFill>
                  <a:srgbClr val="3E9EFF"/>
                </a:solidFill>
              </a:endParaRPr>
            </a:p>
          </p:txBody>
        </p:sp>
        <p:sp>
          <p:nvSpPr>
            <p:cNvPr id="64" name="三角形 63"/>
            <p:cNvSpPr/>
            <p:nvPr/>
          </p:nvSpPr>
          <p:spPr>
            <a:xfrm rot="10800000">
              <a:off x="10300940" y="1740417"/>
              <a:ext cx="68838" cy="59343"/>
            </a:xfrm>
            <a:prstGeom prst="triangle">
              <a:avLst/>
            </a:prstGeom>
            <a:solidFill>
              <a:srgbClr val="3E9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8011893" y="2017009"/>
              <a:ext cx="2908878" cy="3252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6" name="直线连接符 65"/>
            <p:cNvCxnSpPr/>
            <p:nvPr/>
          </p:nvCxnSpPr>
          <p:spPr>
            <a:xfrm>
              <a:off x="9970332" y="1961484"/>
              <a:ext cx="886261" cy="0"/>
            </a:xfrm>
            <a:prstGeom prst="line">
              <a:avLst/>
            </a:prstGeom>
            <a:ln w="19050">
              <a:solidFill>
                <a:srgbClr val="3E9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1" b="10072"/>
          <a:stretch/>
        </p:blipFill>
        <p:spPr>
          <a:xfrm>
            <a:off x="9187159" y="2364285"/>
            <a:ext cx="2827239" cy="3198070"/>
          </a:xfrm>
          <a:prstGeom prst="rect">
            <a:avLst/>
          </a:prstGeom>
          <a:ln>
            <a:noFill/>
          </a:ln>
        </p:spPr>
      </p:pic>
      <p:sp>
        <p:nvSpPr>
          <p:cNvPr id="67" name="矩形 66"/>
          <p:cNvSpPr/>
          <p:nvPr/>
        </p:nvSpPr>
        <p:spPr>
          <a:xfrm>
            <a:off x="2516934" y="920821"/>
            <a:ext cx="161133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新伤口录入时</a:t>
            </a:r>
            <a:endParaRPr lang="en-US" altLang="zh-CN" dirty="0" smtClean="0"/>
          </a:p>
        </p:txBody>
      </p:sp>
      <p:grpSp>
        <p:nvGrpSpPr>
          <p:cNvPr id="69" name="グループ化 303"/>
          <p:cNvGrpSpPr>
            <a:grpSpLocks noChangeAspect="1"/>
          </p:cNvGrpSpPr>
          <p:nvPr/>
        </p:nvGrpSpPr>
        <p:grpSpPr>
          <a:xfrm>
            <a:off x="4216138" y="2099477"/>
            <a:ext cx="162000" cy="162000"/>
            <a:chOff x="2989580" y="2393315"/>
            <a:chExt cx="324000" cy="324000"/>
          </a:xfrm>
        </p:grpSpPr>
        <p:sp>
          <p:nvSpPr>
            <p:cNvPr id="70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1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2" name="グループ化 303"/>
          <p:cNvGrpSpPr>
            <a:grpSpLocks noChangeAspect="1"/>
          </p:cNvGrpSpPr>
          <p:nvPr/>
        </p:nvGrpSpPr>
        <p:grpSpPr>
          <a:xfrm>
            <a:off x="8451863" y="2111083"/>
            <a:ext cx="162000" cy="162000"/>
            <a:chOff x="2989580" y="2393315"/>
            <a:chExt cx="324000" cy="324000"/>
          </a:xfrm>
        </p:grpSpPr>
        <p:sp>
          <p:nvSpPr>
            <p:cNvPr id="73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4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0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16" y="1405890"/>
            <a:ext cx="2922716" cy="46763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矩形 8"/>
          <p:cNvSpPr/>
          <p:nvPr/>
        </p:nvSpPr>
        <p:spPr>
          <a:xfrm>
            <a:off x="3002525" y="1928388"/>
            <a:ext cx="2920307" cy="358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4216138" y="1914533"/>
            <a:ext cx="360004" cy="1514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4308" y="213457"/>
            <a:ext cx="4787653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4.</a:t>
            </a:r>
            <a:r>
              <a:rPr lang="zh-CN" altLang="en-US" sz="2400" dirty="0" smtClean="0">
                <a:solidFill>
                  <a:schemeClr val="bg1"/>
                </a:solidFill>
              </a:rPr>
              <a:t> 未来有可能的调整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8" y="1973747"/>
            <a:ext cx="2164556" cy="3463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" name="直线箭头连接符 4"/>
          <p:cNvCxnSpPr/>
          <p:nvPr/>
        </p:nvCxnSpPr>
        <p:spPr>
          <a:xfrm>
            <a:off x="2477212" y="3527298"/>
            <a:ext cx="42600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35670" y="1535852"/>
            <a:ext cx="1555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这个界面删除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051661" y="1914533"/>
            <a:ext cx="1118936" cy="151493"/>
          </a:xfrm>
          <a:prstGeom prst="roundRect">
            <a:avLst/>
          </a:prstGeom>
          <a:solidFill>
            <a:srgbClr val="3E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3002525" y="2057471"/>
            <a:ext cx="2926245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051662" y="1875851"/>
            <a:ext cx="1195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</a:rPr>
              <a:t>伤口</a:t>
            </a:r>
            <a:r>
              <a:rPr lang="en-US" altLang="zh-CN" sz="800" dirty="0" smtClean="0">
                <a:solidFill>
                  <a:schemeClr val="bg1"/>
                </a:solidFill>
              </a:rPr>
              <a:t>1-</a:t>
            </a:r>
            <a:r>
              <a:rPr lang="zh-CN" altLang="en-US" sz="800" dirty="0" smtClean="0">
                <a:solidFill>
                  <a:schemeClr val="bg1"/>
                </a:solidFill>
              </a:rPr>
              <a:t>压疮</a:t>
            </a:r>
            <a:r>
              <a:rPr lang="en-US" altLang="zh-CN" sz="800" dirty="0" smtClean="0">
                <a:solidFill>
                  <a:schemeClr val="bg1"/>
                </a:solidFill>
              </a:rPr>
              <a:t>2</a:t>
            </a:r>
            <a:r>
              <a:rPr lang="zh-CN" altLang="en-US" sz="800" dirty="0" smtClean="0">
                <a:solidFill>
                  <a:schemeClr val="bg1"/>
                </a:solidFill>
              </a:rPr>
              <a:t>期 </a:t>
            </a:r>
            <a:r>
              <a:rPr lang="mr-IN" altLang="zh-CN" sz="800" dirty="0" smtClean="0">
                <a:solidFill>
                  <a:schemeClr val="bg1"/>
                </a:solidFill>
              </a:rPr>
              <a:t>–</a:t>
            </a:r>
            <a:r>
              <a:rPr lang="zh-CN" altLang="en-US" sz="800" dirty="0" smtClean="0">
                <a:solidFill>
                  <a:schemeClr val="bg1"/>
                </a:solidFill>
              </a:rPr>
              <a:t> 骶骨</a:t>
            </a:r>
            <a:endParaRPr lang="en-US" altLang="zh-CN" sz="800" dirty="0" smtClean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28660" y="2453342"/>
            <a:ext cx="10445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b="1" smtClean="0">
                <a:solidFill>
                  <a:schemeClr val="bg1"/>
                </a:solidFill>
              </a:rPr>
              <a:t>+</a:t>
            </a:r>
            <a:endParaRPr lang="en-US" altLang="zh-CN" sz="8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571718" y="1869296"/>
            <a:ext cx="1617511" cy="215444"/>
            <a:chOff x="3464451" y="1866025"/>
            <a:chExt cx="1617511" cy="215444"/>
          </a:xfrm>
        </p:grpSpPr>
        <p:sp>
          <p:nvSpPr>
            <p:cNvPr id="13" name="矩形 12"/>
            <p:cNvSpPr/>
            <p:nvPr/>
          </p:nvSpPr>
          <p:spPr>
            <a:xfrm>
              <a:off x="3542177" y="1928388"/>
              <a:ext cx="97260" cy="97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464451" y="1866025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dirty="0" smtClean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583470" y="1873812"/>
              <a:ext cx="149849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新增身体其他处伤口</a:t>
              </a:r>
              <a:r>
                <a:rPr lang="zh-CN" altLang="en-US" sz="700" dirty="0" smtClean="0"/>
                <a:t>记录</a:t>
              </a:r>
              <a:endParaRPr lang="en-US" altLang="zh-CN" sz="700" dirty="0" smtClean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2971396" y="2092056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>
                <a:solidFill>
                  <a:srgbClr val="3E9EFF"/>
                </a:solidFill>
              </a:rPr>
              <a:t>伤口</a:t>
            </a:r>
            <a:r>
              <a:rPr lang="zh-CN" altLang="en-US" sz="700" dirty="0" smtClean="0">
                <a:solidFill>
                  <a:srgbClr val="3E9EFF"/>
                </a:solidFill>
              </a:rPr>
              <a:t>类型录入</a:t>
            </a:r>
            <a:endParaRPr lang="en-US" altLang="zh-CN" sz="700" dirty="0" smtClean="0">
              <a:solidFill>
                <a:srgbClr val="3E9E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62963" y="2084603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/>
              <a:t>伤口图像与信息录入</a:t>
            </a:r>
            <a:endParaRPr lang="en-US" altLang="zh-CN" sz="700" dirty="0" smtClean="0"/>
          </a:p>
        </p:txBody>
      </p:sp>
      <p:sp>
        <p:nvSpPr>
          <p:cNvPr id="19" name="矩形 18"/>
          <p:cNvSpPr/>
          <p:nvPr/>
        </p:nvSpPr>
        <p:spPr>
          <a:xfrm>
            <a:off x="4881830" y="2081469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/>
              <a:t>处理方式</a:t>
            </a:r>
            <a:r>
              <a:rPr lang="zh-CN" altLang="en-US" sz="700" smtClean="0"/>
              <a:t>与敷料记录</a:t>
            </a:r>
            <a:endParaRPr lang="en-US" altLang="zh-CN" sz="700" dirty="0" smtClean="0"/>
          </a:p>
        </p:txBody>
      </p:sp>
      <p:sp>
        <p:nvSpPr>
          <p:cNvPr id="20" name="三角形 19"/>
          <p:cNvSpPr/>
          <p:nvPr/>
        </p:nvSpPr>
        <p:spPr>
          <a:xfrm rot="10800000">
            <a:off x="3253766" y="2060457"/>
            <a:ext cx="68838" cy="59343"/>
          </a:xfrm>
          <a:prstGeom prst="triangle">
            <a:avLst/>
          </a:prstGeom>
          <a:solidFill>
            <a:srgbClr val="3E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994787" y="2337049"/>
            <a:ext cx="2916616" cy="3252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2"/>
          <p:cNvCxnSpPr/>
          <p:nvPr/>
        </p:nvCxnSpPr>
        <p:spPr>
          <a:xfrm>
            <a:off x="3032401" y="2281524"/>
            <a:ext cx="607036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303"/>
          <p:cNvGrpSpPr>
            <a:grpSpLocks noChangeAspect="1"/>
          </p:cNvGrpSpPr>
          <p:nvPr/>
        </p:nvGrpSpPr>
        <p:grpSpPr>
          <a:xfrm>
            <a:off x="4349278" y="1915676"/>
            <a:ext cx="162000" cy="162000"/>
            <a:chOff x="2989580" y="2393315"/>
            <a:chExt cx="324000" cy="324000"/>
          </a:xfrm>
        </p:grpSpPr>
        <p:sp>
          <p:nvSpPr>
            <p:cNvPr id="70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1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4168508" y="1874684"/>
            <a:ext cx="1195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</a:rPr>
              <a:t>伤口</a:t>
            </a:r>
            <a:r>
              <a:rPr lang="en-US" altLang="zh-CN" sz="800" dirty="0" smtClean="0">
                <a:solidFill>
                  <a:schemeClr val="bg1"/>
                </a:solidFill>
              </a:rPr>
              <a:t>2</a:t>
            </a:r>
            <a:endParaRPr lang="en-US" altLang="zh-CN" sz="800" dirty="0" smtClean="0">
              <a:solidFill>
                <a:schemeClr val="bg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571718" y="926767"/>
            <a:ext cx="9216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在“伤口记录”界面进行不同旧伤口切换，同时增加“新增伤口”按钮。</a:t>
            </a:r>
            <a:endParaRPr lang="en-US" altLang="zh-CN" dirty="0" smtClean="0"/>
          </a:p>
        </p:txBody>
      </p:sp>
      <p:sp>
        <p:nvSpPr>
          <p:cNvPr id="79" name="矩形 78"/>
          <p:cNvSpPr/>
          <p:nvPr/>
        </p:nvSpPr>
        <p:spPr>
          <a:xfrm>
            <a:off x="3003660" y="920821"/>
            <a:ext cx="156805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rgbClr val="C00000"/>
                </a:solidFill>
              </a:rPr>
              <a:t>旧伤口</a:t>
            </a:r>
            <a:r>
              <a:rPr lang="zh-CN" altLang="en-US" dirty="0" smtClean="0">
                <a:solidFill>
                  <a:srgbClr val="C00000"/>
                </a:solidFill>
              </a:rPr>
              <a:t>录入时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46667"/>
          <a:stretch/>
        </p:blipFill>
        <p:spPr>
          <a:xfrm>
            <a:off x="3000116" y="2289196"/>
            <a:ext cx="2911287" cy="2339316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3" y="1405890"/>
            <a:ext cx="2922716" cy="46763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1" name="矩形 80"/>
          <p:cNvSpPr/>
          <p:nvPr/>
        </p:nvSpPr>
        <p:spPr>
          <a:xfrm>
            <a:off x="6230862" y="1928388"/>
            <a:ext cx="2920307" cy="358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6714135" y="1914533"/>
            <a:ext cx="1090344" cy="151493"/>
          </a:xfrm>
          <a:prstGeom prst="roundRect">
            <a:avLst/>
          </a:prstGeom>
          <a:solidFill>
            <a:srgbClr val="3E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6279998" y="1914533"/>
            <a:ext cx="405417" cy="1514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4" name="直线连接符 83"/>
          <p:cNvCxnSpPr/>
          <p:nvPr/>
        </p:nvCxnSpPr>
        <p:spPr>
          <a:xfrm>
            <a:off x="6230862" y="2057471"/>
            <a:ext cx="2926245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6279999" y="1875851"/>
            <a:ext cx="1195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</a:rPr>
              <a:t>伤口</a:t>
            </a:r>
            <a:r>
              <a:rPr lang="en-US" altLang="zh-CN" sz="800" dirty="0" smtClean="0">
                <a:solidFill>
                  <a:schemeClr val="bg1"/>
                </a:solidFill>
              </a:rPr>
              <a:t>1</a:t>
            </a:r>
            <a:endParaRPr lang="en-US" altLang="zh-CN" sz="800" dirty="0" smtClean="0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456997" y="2453342"/>
            <a:ext cx="10445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b="1" smtClean="0">
                <a:solidFill>
                  <a:schemeClr val="bg1"/>
                </a:solidFill>
              </a:rPr>
              <a:t>+</a:t>
            </a:r>
            <a:endParaRPr lang="en-US" altLang="zh-CN" sz="800" b="1" dirty="0" smtClean="0">
              <a:solidFill>
                <a:schemeClr val="bg1"/>
              </a:solidFill>
            </a:endParaRPr>
          </a:p>
        </p:txBody>
      </p:sp>
      <p:grpSp>
        <p:nvGrpSpPr>
          <p:cNvPr id="87" name="组 86"/>
          <p:cNvGrpSpPr/>
          <p:nvPr/>
        </p:nvGrpSpPr>
        <p:grpSpPr>
          <a:xfrm>
            <a:off x="7800055" y="1869296"/>
            <a:ext cx="1617511" cy="215444"/>
            <a:chOff x="3464451" y="1866025"/>
            <a:chExt cx="1617511" cy="215444"/>
          </a:xfrm>
        </p:grpSpPr>
        <p:sp>
          <p:nvSpPr>
            <p:cNvPr id="88" name="矩形 87"/>
            <p:cNvSpPr/>
            <p:nvPr/>
          </p:nvSpPr>
          <p:spPr>
            <a:xfrm>
              <a:off x="3542177" y="1928388"/>
              <a:ext cx="97260" cy="972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3464451" y="1866025"/>
              <a:ext cx="104453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" b="1" dirty="0" smtClean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3583470" y="1873812"/>
              <a:ext cx="149849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700" dirty="0" smtClean="0"/>
                <a:t>新增身体其他处伤口</a:t>
              </a:r>
              <a:r>
                <a:rPr lang="zh-CN" altLang="en-US" sz="700" dirty="0" smtClean="0"/>
                <a:t>记录</a:t>
              </a:r>
              <a:endParaRPr lang="en-US" altLang="zh-CN" sz="700" dirty="0" smtClean="0"/>
            </a:p>
          </p:txBody>
        </p:sp>
      </p:grpSp>
      <p:sp>
        <p:nvSpPr>
          <p:cNvPr id="91" name="矩形 90"/>
          <p:cNvSpPr/>
          <p:nvPr/>
        </p:nvSpPr>
        <p:spPr>
          <a:xfrm>
            <a:off x="6199733" y="2092056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>
                <a:solidFill>
                  <a:srgbClr val="3E9EFF"/>
                </a:solidFill>
              </a:rPr>
              <a:t>伤口</a:t>
            </a:r>
            <a:r>
              <a:rPr lang="zh-CN" altLang="en-US" sz="700" dirty="0" smtClean="0">
                <a:solidFill>
                  <a:srgbClr val="3E9EFF"/>
                </a:solidFill>
              </a:rPr>
              <a:t>类型录入</a:t>
            </a:r>
            <a:endParaRPr lang="en-US" altLang="zh-CN" sz="700" dirty="0" smtClean="0">
              <a:solidFill>
                <a:srgbClr val="3E9EFF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91300" y="2084603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/>
              <a:t>伤口图像与信息录入</a:t>
            </a:r>
            <a:endParaRPr lang="en-US" altLang="zh-CN" sz="700" dirty="0" smtClean="0"/>
          </a:p>
        </p:txBody>
      </p:sp>
      <p:sp>
        <p:nvSpPr>
          <p:cNvPr id="93" name="矩形 92"/>
          <p:cNvSpPr/>
          <p:nvPr/>
        </p:nvSpPr>
        <p:spPr>
          <a:xfrm>
            <a:off x="8110167" y="2081469"/>
            <a:ext cx="10445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 smtClean="0"/>
              <a:t>处理方式</a:t>
            </a:r>
            <a:r>
              <a:rPr lang="zh-CN" altLang="en-US" sz="700" smtClean="0"/>
              <a:t>与敷料记录</a:t>
            </a:r>
            <a:endParaRPr lang="en-US" altLang="zh-CN" sz="700" dirty="0" smtClean="0"/>
          </a:p>
        </p:txBody>
      </p:sp>
      <p:sp>
        <p:nvSpPr>
          <p:cNvPr id="94" name="三角形 93"/>
          <p:cNvSpPr/>
          <p:nvPr/>
        </p:nvSpPr>
        <p:spPr>
          <a:xfrm rot="10800000">
            <a:off x="6485889" y="2060457"/>
            <a:ext cx="68838" cy="59343"/>
          </a:xfrm>
          <a:prstGeom prst="triangle">
            <a:avLst/>
          </a:prstGeom>
          <a:solidFill>
            <a:srgbClr val="3E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6223124" y="2337049"/>
            <a:ext cx="2916616" cy="3252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6260738" y="2281524"/>
            <a:ext cx="607036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676377" y="1874684"/>
            <a:ext cx="1195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 smtClean="0">
                <a:solidFill>
                  <a:schemeClr val="bg1"/>
                </a:solidFill>
              </a:rPr>
              <a:t>伤口</a:t>
            </a:r>
            <a:r>
              <a:rPr lang="en-US" altLang="zh-CN" sz="800" dirty="0" smtClean="0">
                <a:solidFill>
                  <a:schemeClr val="bg1"/>
                </a:solidFill>
              </a:rPr>
              <a:t>-</a:t>
            </a:r>
            <a:r>
              <a:rPr lang="zh-CN" altLang="en-US" sz="800" dirty="0" smtClean="0">
                <a:solidFill>
                  <a:schemeClr val="bg1"/>
                </a:solidFill>
              </a:rPr>
              <a:t>压疮</a:t>
            </a:r>
            <a:r>
              <a:rPr lang="en-US" altLang="zh-CN" sz="800" dirty="0" smtClean="0">
                <a:solidFill>
                  <a:schemeClr val="bg1"/>
                </a:solidFill>
              </a:rPr>
              <a:t>2</a:t>
            </a:r>
            <a:r>
              <a:rPr lang="zh-CN" altLang="en-US" sz="800" dirty="0" smtClean="0">
                <a:solidFill>
                  <a:schemeClr val="bg1"/>
                </a:solidFill>
              </a:rPr>
              <a:t>期 </a:t>
            </a:r>
            <a:r>
              <a:rPr lang="mr-IN" altLang="zh-CN" sz="800" dirty="0" smtClean="0">
                <a:solidFill>
                  <a:schemeClr val="bg1"/>
                </a:solidFill>
              </a:rPr>
              <a:t>–</a:t>
            </a:r>
            <a:r>
              <a:rPr lang="zh-CN" altLang="en-US" sz="800" dirty="0" smtClean="0">
                <a:solidFill>
                  <a:schemeClr val="bg1"/>
                </a:solidFill>
              </a:rPr>
              <a:t> 骶骨</a:t>
            </a:r>
            <a:endParaRPr lang="en-US" altLang="zh-CN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46667"/>
          <a:stretch/>
        </p:blipFill>
        <p:spPr>
          <a:xfrm>
            <a:off x="6228453" y="2289196"/>
            <a:ext cx="2911287" cy="2339316"/>
          </a:xfrm>
          <a:prstGeom prst="rect">
            <a:avLst/>
          </a:prstGeom>
        </p:spPr>
      </p:pic>
      <p:cxnSp>
        <p:nvCxnSpPr>
          <p:cNvPr id="102" name="直线连接符 101"/>
          <p:cNvCxnSpPr/>
          <p:nvPr/>
        </p:nvCxnSpPr>
        <p:spPr>
          <a:xfrm>
            <a:off x="3051661" y="2281524"/>
            <a:ext cx="607036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/>
          <p:cNvCxnSpPr/>
          <p:nvPr/>
        </p:nvCxnSpPr>
        <p:spPr>
          <a:xfrm>
            <a:off x="6260738" y="2293428"/>
            <a:ext cx="607036" cy="0"/>
          </a:xfrm>
          <a:prstGeom prst="line">
            <a:avLst/>
          </a:prstGeom>
          <a:ln w="19050">
            <a:solidFill>
              <a:srgbClr val="3E9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4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309" y="213457"/>
            <a:ext cx="384405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2" y="1171254"/>
            <a:ext cx="2673389" cy="4277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02" y="1171253"/>
            <a:ext cx="2673389" cy="4277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3182902" y="3883096"/>
            <a:ext cx="2673389" cy="15655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4519596" y="5448675"/>
            <a:ext cx="0" cy="3231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563153" y="5812583"/>
            <a:ext cx="2054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初次</a:t>
            </a:r>
            <a:r>
              <a:rPr lang="zh-CN" altLang="en-US" dirty="0" smtClean="0"/>
              <a:t>登录时，键盘遮挡住了密码输入</a:t>
            </a:r>
            <a:endParaRPr lang="en-US" altLang="zh-CN" dirty="0" smtClean="0"/>
          </a:p>
        </p:txBody>
      </p:sp>
      <p:grpSp>
        <p:nvGrpSpPr>
          <p:cNvPr id="19" name="组 18"/>
          <p:cNvGrpSpPr/>
          <p:nvPr/>
        </p:nvGrpSpPr>
        <p:grpSpPr>
          <a:xfrm>
            <a:off x="8847458" y="1171253"/>
            <a:ext cx="2673390" cy="4277422"/>
            <a:chOff x="8847458" y="1171253"/>
            <a:chExt cx="2673390" cy="427742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459" y="1171253"/>
              <a:ext cx="2673389" cy="427742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94" b="9304"/>
            <a:stretch/>
          </p:blipFill>
          <p:spPr>
            <a:xfrm>
              <a:off x="8847458" y="2685339"/>
              <a:ext cx="2673389" cy="11977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6" t="18960" r="24603" b="48672"/>
            <a:stretch/>
          </p:blipFill>
          <p:spPr>
            <a:xfrm>
              <a:off x="9469374" y="1326524"/>
              <a:ext cx="1403798" cy="138457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矩形 17"/>
          <p:cNvSpPr/>
          <p:nvPr/>
        </p:nvSpPr>
        <p:spPr>
          <a:xfrm>
            <a:off x="9764024" y="621697"/>
            <a:ext cx="1107996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应该是</a:t>
            </a:r>
          </a:p>
        </p:txBody>
      </p:sp>
    </p:spTree>
    <p:extLst>
      <p:ext uri="{BB962C8B-B14F-4D97-AF65-F5344CB8AC3E}">
        <p14:creationId xmlns:p14="http://schemas.microsoft.com/office/powerpoint/2010/main" val="60208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958244"/>
            <a:ext cx="3318597" cy="53097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294309" y="2265218"/>
            <a:ext cx="1669573" cy="758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78119" y="2265218"/>
            <a:ext cx="834787" cy="758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3768356" y="2658672"/>
            <a:ext cx="784120" cy="14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27889" y="1920008"/>
            <a:ext cx="24422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1.</a:t>
            </a:r>
            <a:r>
              <a:rPr lang="zh-CN" altLang="en-US" dirty="0" smtClean="0">
                <a:solidFill>
                  <a:srgbClr val="C00000"/>
                </a:solidFill>
              </a:rPr>
              <a:t> 点击后，没有出现摄像头取景框； 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2.</a:t>
            </a:r>
            <a:r>
              <a:rPr lang="zh-CN" altLang="en-US" dirty="0" smtClean="0">
                <a:solidFill>
                  <a:srgbClr val="C00000"/>
                </a:solidFill>
              </a:rPr>
              <a:t> 取景框内，没有返回按键。</a:t>
            </a:r>
            <a:endParaRPr lang="en-US" altLang="zh-CN" dirty="0" smtClean="0"/>
          </a:p>
        </p:txBody>
      </p:sp>
      <p:sp>
        <p:nvSpPr>
          <p:cNvPr id="17" name="矩形 16"/>
          <p:cNvSpPr/>
          <p:nvPr/>
        </p:nvSpPr>
        <p:spPr>
          <a:xfrm>
            <a:off x="294309" y="213457"/>
            <a:ext cx="4987263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1559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9" y="1058304"/>
            <a:ext cx="3441394" cy="5506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直线箭头连接符 8"/>
          <p:cNvCxnSpPr/>
          <p:nvPr/>
        </p:nvCxnSpPr>
        <p:spPr>
          <a:xfrm>
            <a:off x="3872265" y="2866490"/>
            <a:ext cx="784120" cy="14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56385" y="2529139"/>
            <a:ext cx="1983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点击后，“</a:t>
            </a:r>
            <a:r>
              <a:rPr lang="en-US" altLang="zh-CN" dirty="0" smtClean="0">
                <a:solidFill>
                  <a:srgbClr val="C00000"/>
                </a:solidFill>
              </a:rPr>
              <a:t>0</a:t>
            </a:r>
            <a:r>
              <a:rPr lang="zh-CN" altLang="en-US" dirty="0" smtClean="0">
                <a:solidFill>
                  <a:srgbClr val="C00000"/>
                </a:solidFill>
              </a:rPr>
              <a:t>”应该自动消失。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4309" y="213457"/>
            <a:ext cx="472075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7" name="矩形 16"/>
          <p:cNvSpPr/>
          <p:nvPr/>
        </p:nvSpPr>
        <p:spPr>
          <a:xfrm>
            <a:off x="364858" y="2529138"/>
            <a:ext cx="3189047" cy="8362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8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9" y="1020596"/>
            <a:ext cx="3441394" cy="5506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765649" y="3397977"/>
            <a:ext cx="3441394" cy="504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4343605" y="3636733"/>
            <a:ext cx="6054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27724" y="3299382"/>
            <a:ext cx="3290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输入数字和文字时，仅弹出输入键盘，不应该弹出底部图标。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4309" y="213457"/>
            <a:ext cx="472075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5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6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8" name="矩形 17"/>
          <p:cNvSpPr/>
          <p:nvPr/>
        </p:nvSpPr>
        <p:spPr>
          <a:xfrm>
            <a:off x="765649" y="1099408"/>
            <a:ext cx="3441394" cy="5047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4343605" y="1422233"/>
            <a:ext cx="6054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127724" y="1084882"/>
            <a:ext cx="3290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下滑时，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“患者姓名”和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“返回”部分要跟着。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385" y="675122"/>
            <a:ext cx="2997200" cy="58293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743798" y="1266558"/>
            <a:ext cx="2498651" cy="4725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75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4309" y="213457"/>
            <a:ext cx="4060875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33" y="1055801"/>
            <a:ext cx="3308939" cy="52943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6" y="1055801"/>
            <a:ext cx="3308219" cy="529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7748832" y="1201531"/>
            <a:ext cx="3308939" cy="7969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3546" y="1201533"/>
            <a:ext cx="3308939" cy="7969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3957106" y="3542147"/>
            <a:ext cx="34523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957106" y="1682385"/>
            <a:ext cx="36880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下滑时，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“患者</a:t>
            </a:r>
            <a:r>
              <a:rPr lang="en-US" altLang="zh-CN" dirty="0" smtClean="0">
                <a:solidFill>
                  <a:srgbClr val="C00000"/>
                </a:solidFill>
              </a:rPr>
              <a:t>xxx</a:t>
            </a:r>
            <a:r>
              <a:rPr lang="zh-CN" altLang="en-US" dirty="0" smtClean="0">
                <a:solidFill>
                  <a:srgbClr val="C00000"/>
                </a:solidFill>
              </a:rPr>
              <a:t>”，“返回”以及标签要跟着。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以免用户不知道还有“患者伤口信息历史”以及“返回”可以操作。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4309" y="213457"/>
            <a:ext cx="1043084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8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  <a:r>
              <a:rPr lang="zh-CN" altLang="en-US" sz="2400" dirty="0" smtClean="0">
                <a:solidFill>
                  <a:schemeClr val="bg1"/>
                </a:solidFill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</a:rPr>
              <a:t>9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10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），（</a:t>
            </a:r>
            <a:r>
              <a:rPr lang="en-US" altLang="zh-CN" sz="2400" dirty="0" smtClean="0">
                <a:solidFill>
                  <a:schemeClr val="bg1"/>
                </a:solidFill>
              </a:rPr>
              <a:t>11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2" y="945823"/>
            <a:ext cx="3535051" cy="56560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矩形 11"/>
          <p:cNvSpPr/>
          <p:nvPr/>
        </p:nvSpPr>
        <p:spPr>
          <a:xfrm>
            <a:off x="740501" y="2638327"/>
            <a:ext cx="3035271" cy="16351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4350649" y="2616692"/>
            <a:ext cx="27527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256699" y="1869729"/>
            <a:ext cx="2912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1.</a:t>
            </a:r>
            <a:r>
              <a:rPr lang="zh-CN" altLang="en-US" dirty="0" smtClean="0">
                <a:solidFill>
                  <a:srgbClr val="C00000"/>
                </a:solidFill>
              </a:rPr>
              <a:t> 里面子目录错误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请按照之前</a:t>
            </a:r>
            <a:r>
              <a:rPr lang="en-US" altLang="zh-CN" dirty="0" smtClean="0">
                <a:solidFill>
                  <a:srgbClr val="C00000"/>
                </a:solidFill>
              </a:rPr>
              <a:t>word</a:t>
            </a:r>
            <a:r>
              <a:rPr lang="zh-CN" altLang="en-US" dirty="0" smtClean="0">
                <a:solidFill>
                  <a:srgbClr val="C00000"/>
                </a:solidFill>
              </a:rPr>
              <a:t>文档修改</a:t>
            </a:r>
            <a:endParaRPr lang="en-US" altLang="zh-CN" dirty="0" smtClean="0"/>
          </a:p>
        </p:txBody>
      </p:sp>
      <p:sp>
        <p:nvSpPr>
          <p:cNvPr id="18" name="矩形 17"/>
          <p:cNvSpPr/>
          <p:nvPr/>
        </p:nvSpPr>
        <p:spPr>
          <a:xfrm>
            <a:off x="4271906" y="3026900"/>
            <a:ext cx="2912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2.</a:t>
            </a:r>
            <a:r>
              <a:rPr lang="zh-CN" altLang="en-US" dirty="0" smtClean="0">
                <a:solidFill>
                  <a:srgbClr val="C00000"/>
                </a:solidFill>
              </a:rPr>
              <a:t> 液体敷料位置与泡沫类敷料位置对调</a:t>
            </a:r>
            <a:endParaRPr lang="en-US" altLang="zh-CN" dirty="0" smtClean="0"/>
          </a:p>
        </p:txBody>
      </p:sp>
      <p:sp>
        <p:nvSpPr>
          <p:cNvPr id="19" name="矩形 18"/>
          <p:cNvSpPr/>
          <p:nvPr/>
        </p:nvSpPr>
        <p:spPr>
          <a:xfrm>
            <a:off x="4270679" y="4170239"/>
            <a:ext cx="2912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3.</a:t>
            </a:r>
            <a:r>
              <a:rPr lang="zh-CN" altLang="en-US" dirty="0" smtClean="0">
                <a:solidFill>
                  <a:srgbClr val="C00000"/>
                </a:solidFill>
              </a:rPr>
              <a:t> 增加其他选项</a:t>
            </a:r>
            <a:endParaRPr lang="en-US" altLang="zh-CN" dirty="0" smtClean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78" y="945823"/>
            <a:ext cx="3535051" cy="56560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9500" r="64533" b="57151"/>
          <a:stretch/>
        </p:blipFill>
        <p:spPr>
          <a:xfrm>
            <a:off x="7499358" y="4018044"/>
            <a:ext cx="1112364" cy="189453"/>
          </a:xfrm>
          <a:prstGeom prst="rect">
            <a:avLst/>
          </a:prstGeom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53825" r="54399" b="42176"/>
          <a:stretch/>
        </p:blipFill>
        <p:spPr>
          <a:xfrm>
            <a:off x="7480504" y="3170448"/>
            <a:ext cx="1470584" cy="226244"/>
          </a:xfrm>
          <a:prstGeom prst="rect">
            <a:avLst/>
          </a:prstGeom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801908" y="3170448"/>
            <a:ext cx="896263" cy="226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01907" y="3999648"/>
            <a:ext cx="896263" cy="226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/>
          <p:cNvCxnSpPr/>
          <p:nvPr/>
        </p:nvCxnSpPr>
        <p:spPr>
          <a:xfrm>
            <a:off x="4416637" y="3773864"/>
            <a:ext cx="27527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4416637" y="4643018"/>
            <a:ext cx="27527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82810" y="3170448"/>
            <a:ext cx="896263" cy="226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682809" y="3999648"/>
            <a:ext cx="896263" cy="226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438557" y="4019259"/>
            <a:ext cx="7064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其他</a:t>
            </a:r>
            <a:endParaRPr lang="en-US" altLang="zh-CN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9770033" y="4170239"/>
            <a:ext cx="3492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16" y="4023777"/>
            <a:ext cx="196087" cy="2064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285037" y="4004035"/>
            <a:ext cx="896263" cy="226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08533" y="5142744"/>
            <a:ext cx="2912723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4.</a:t>
            </a:r>
            <a:r>
              <a:rPr lang="zh-CN" altLang="en-US" dirty="0" smtClean="0">
                <a:solidFill>
                  <a:srgbClr val="C00000"/>
                </a:solidFill>
              </a:rPr>
              <a:t> 另外，目前手动版能实现的是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</a:rPr>
              <a:t>医护手动点选？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</a:rPr>
              <a:t>拍摄转文字自动录入？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4454491" y="6501348"/>
            <a:ext cx="27527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6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4309" y="213457"/>
            <a:ext cx="441485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</a:rPr>
              <a:t>bug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 </a:t>
            </a:r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zh-CN" altLang="en-US" sz="2400" dirty="0" smtClean="0">
                <a:solidFill>
                  <a:schemeClr val="bg1"/>
                </a:solidFill>
              </a:rPr>
              <a:t> （</a:t>
            </a:r>
            <a:r>
              <a:rPr lang="en-US" altLang="zh-CN" sz="2400" dirty="0" smtClean="0">
                <a:solidFill>
                  <a:schemeClr val="bg1"/>
                </a:solidFill>
              </a:rPr>
              <a:t>12</a:t>
            </a:r>
            <a:r>
              <a:rPr lang="zh-CN" altLang="en-US" sz="2400" dirty="0" smtClean="0">
                <a:solidFill>
                  <a:schemeClr val="bg1"/>
                </a:solidFill>
              </a:rPr>
              <a:t>），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" y="887984"/>
            <a:ext cx="3468370" cy="55493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4" name="直线箭头连接符 33"/>
          <p:cNvCxnSpPr/>
          <p:nvPr/>
        </p:nvCxnSpPr>
        <p:spPr>
          <a:xfrm>
            <a:off x="4213489" y="3862562"/>
            <a:ext cx="275278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213489" y="3016349"/>
            <a:ext cx="3001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点击上传提交后，应该自动跳转到“愈合</a:t>
            </a:r>
            <a:r>
              <a:rPr lang="zh-CN" altLang="en-US" smtClean="0">
                <a:solidFill>
                  <a:srgbClr val="C00000"/>
                </a:solidFill>
              </a:rPr>
              <a:t>变化”界面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90" y="887984"/>
            <a:ext cx="3468370" cy="55493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837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1035</Words>
  <Application>Microsoft Macintosh PowerPoint</Application>
  <PresentationFormat>宽屏</PresentationFormat>
  <Paragraphs>186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DengXian</vt:lpstr>
      <vt:lpstr>DengXian Light</vt:lpstr>
      <vt:lpstr>Helvetica Neue</vt:lpstr>
      <vt:lpstr>Mangal</vt:lpstr>
      <vt:lpstr>Microsoft YaHei</vt:lpstr>
      <vt:lpstr>メイリオ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helen</dc:creator>
  <cp:lastModifiedBy>helen helen</cp:lastModifiedBy>
  <cp:revision>122</cp:revision>
  <dcterms:created xsi:type="dcterms:W3CDTF">2018-11-16T01:28:17Z</dcterms:created>
  <dcterms:modified xsi:type="dcterms:W3CDTF">2018-11-16T08:32:14Z</dcterms:modified>
</cp:coreProperties>
</file>